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2" r:id="rId4"/>
    <p:sldId id="263" r:id="rId5"/>
    <p:sldId id="267" r:id="rId6"/>
    <p:sldId id="271" r:id="rId7"/>
    <p:sldId id="276" r:id="rId8"/>
    <p:sldId id="268" r:id="rId9"/>
    <p:sldId id="277" r:id="rId10"/>
    <p:sldId id="282" r:id="rId11"/>
    <p:sldId id="281" r:id="rId12"/>
    <p:sldId id="288" r:id="rId13"/>
    <p:sldId id="280" r:id="rId14"/>
    <p:sldId id="272" r:id="rId15"/>
    <p:sldId id="285" r:id="rId16"/>
    <p:sldId id="284" r:id="rId17"/>
    <p:sldId id="283" r:id="rId18"/>
    <p:sldId id="279" r:id="rId19"/>
    <p:sldId id="286" r:id="rId20"/>
    <p:sldId id="287" r:id="rId21"/>
    <p:sldId id="270" r:id="rId22"/>
    <p:sldId id="278" r:id="rId2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0E99"/>
    <a:srgbClr val="420670"/>
    <a:srgbClr val="681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908A73-8177-3179-238F-05ADDF372BC6}" v="2892" dt="2024-03-04T10:25:35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06119-E2A7-45E7-803A-B723DF7DB966}" type="datetimeFigureOut">
              <a:t>3/4/2024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43008-F554-4687-A84D-EC77BB9DB2E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25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/>
          <p:nvPr/>
        </p:nvSpPr>
        <p:spPr>
          <a:xfrm>
            <a:off x="-974" y="6230268"/>
            <a:ext cx="12191777" cy="634077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"/>
          </p:nvPr>
        </p:nvSpPr>
        <p:spPr>
          <a:xfrm>
            <a:off x="3309167" y="2044164"/>
            <a:ext cx="27912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2"/>
          </p:nvPr>
        </p:nvSpPr>
        <p:spPr>
          <a:xfrm>
            <a:off x="3309167" y="2406281"/>
            <a:ext cx="27912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title" hasCustomPrompt="1"/>
          </p:nvPr>
        </p:nvSpPr>
        <p:spPr>
          <a:xfrm>
            <a:off x="960000" y="2275400"/>
            <a:ext cx="1011600" cy="6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8" name="Google Shape;438;p19"/>
          <p:cNvSpPr txBox="1">
            <a:spLocks noGrp="1"/>
          </p:cNvSpPr>
          <p:nvPr>
            <p:ph type="title" idx="3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subTitle" idx="4"/>
          </p:nvPr>
        </p:nvSpPr>
        <p:spPr>
          <a:xfrm>
            <a:off x="3304833" y="3418573"/>
            <a:ext cx="27912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0" name="Google Shape;440;p19"/>
          <p:cNvSpPr txBox="1">
            <a:spLocks noGrp="1"/>
          </p:cNvSpPr>
          <p:nvPr>
            <p:ph type="subTitle" idx="5"/>
          </p:nvPr>
        </p:nvSpPr>
        <p:spPr>
          <a:xfrm>
            <a:off x="3304833" y="3784041"/>
            <a:ext cx="27912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9"/>
          <p:cNvSpPr txBox="1">
            <a:spLocks noGrp="1"/>
          </p:cNvSpPr>
          <p:nvPr>
            <p:ph type="title" idx="6" hasCustomPrompt="1"/>
          </p:nvPr>
        </p:nvSpPr>
        <p:spPr>
          <a:xfrm>
            <a:off x="960000" y="3639300"/>
            <a:ext cx="1011600" cy="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 txBox="1">
            <a:spLocks noGrp="1"/>
          </p:cNvSpPr>
          <p:nvPr>
            <p:ph type="subTitle" idx="7"/>
          </p:nvPr>
        </p:nvSpPr>
        <p:spPr>
          <a:xfrm>
            <a:off x="3304833" y="4779729"/>
            <a:ext cx="2791200" cy="3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8"/>
          </p:nvPr>
        </p:nvSpPr>
        <p:spPr>
          <a:xfrm>
            <a:off x="3304833" y="5148531"/>
            <a:ext cx="2791200" cy="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9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5003600"/>
            <a:ext cx="1011600" cy="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445" name="Google Shape;445;p19"/>
          <p:cNvGrpSpPr/>
          <p:nvPr/>
        </p:nvGrpSpPr>
        <p:grpSpPr>
          <a:xfrm>
            <a:off x="8326013" y="1663157"/>
            <a:ext cx="574777" cy="738224"/>
            <a:chOff x="6201325" y="1203748"/>
            <a:chExt cx="474500" cy="609431"/>
          </a:xfrm>
        </p:grpSpPr>
        <p:sp>
          <p:nvSpPr>
            <p:cNvPr id="446" name="Google Shape;446;p19"/>
            <p:cNvSpPr/>
            <p:nvPr/>
          </p:nvSpPr>
          <p:spPr>
            <a:xfrm>
              <a:off x="6201325" y="1212305"/>
              <a:ext cx="474500" cy="598181"/>
            </a:xfrm>
            <a:custGeom>
              <a:avLst/>
              <a:gdLst/>
              <a:ahLst/>
              <a:cxnLst/>
              <a:rect l="l" t="t" r="r" b="b"/>
              <a:pathLst>
                <a:path w="14805" h="18664" extrusionOk="0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6408560" y="1797090"/>
              <a:ext cx="65895" cy="16089"/>
            </a:xfrm>
            <a:custGeom>
              <a:avLst/>
              <a:gdLst/>
              <a:ahLst/>
              <a:cxnLst/>
              <a:rect l="l" t="t" r="r" b="b"/>
              <a:pathLst>
                <a:path w="2056" h="502" extrusionOk="0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6333595" y="1417938"/>
              <a:ext cx="175121" cy="164417"/>
            </a:xfrm>
            <a:custGeom>
              <a:avLst/>
              <a:gdLst/>
              <a:ahLst/>
              <a:cxnLst/>
              <a:rect l="l" t="t" r="r" b="b"/>
              <a:pathLst>
                <a:path w="5464" h="5130" extrusionOk="0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6374811" y="1470949"/>
              <a:ext cx="174608" cy="164449"/>
            </a:xfrm>
            <a:custGeom>
              <a:avLst/>
              <a:gdLst/>
              <a:ahLst/>
              <a:cxnLst/>
              <a:rect l="l" t="t" r="r" b="b"/>
              <a:pathLst>
                <a:path w="5448" h="5131" extrusionOk="0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6418207" y="1203748"/>
              <a:ext cx="65350" cy="13942"/>
            </a:xfrm>
            <a:custGeom>
              <a:avLst/>
              <a:gdLst/>
              <a:ahLst/>
              <a:cxnLst/>
              <a:rect l="l" t="t" r="r" b="b"/>
              <a:pathLst>
                <a:path w="203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1" name="Google Shape;451;p19"/>
          <p:cNvGrpSpPr/>
          <p:nvPr/>
        </p:nvGrpSpPr>
        <p:grpSpPr>
          <a:xfrm>
            <a:off x="9409620" y="1147152"/>
            <a:ext cx="1920141" cy="3359345"/>
            <a:chOff x="6853029" y="844403"/>
            <a:chExt cx="1516061" cy="2652394"/>
          </a:xfrm>
        </p:grpSpPr>
        <p:sp>
          <p:nvSpPr>
            <p:cNvPr id="452" name="Google Shape;452;p19"/>
            <p:cNvSpPr/>
            <p:nvPr/>
          </p:nvSpPr>
          <p:spPr>
            <a:xfrm>
              <a:off x="6853029" y="1481141"/>
              <a:ext cx="321878" cy="689203"/>
            </a:xfrm>
            <a:custGeom>
              <a:avLst/>
              <a:gdLst/>
              <a:ahLst/>
              <a:cxnLst/>
              <a:rect l="l" t="t" r="r" b="b"/>
              <a:pathLst>
                <a:path w="10043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7188272" y="2218515"/>
              <a:ext cx="395753" cy="666223"/>
            </a:xfrm>
            <a:custGeom>
              <a:avLst/>
              <a:gdLst/>
              <a:ahLst/>
              <a:cxnLst/>
              <a:rect l="l" t="t" r="r" b="b"/>
              <a:pathLst>
                <a:path w="12348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632197" y="844403"/>
              <a:ext cx="736894" cy="624975"/>
            </a:xfrm>
            <a:custGeom>
              <a:avLst/>
              <a:gdLst/>
              <a:ahLst/>
              <a:cxnLst/>
              <a:rect l="l" t="t" r="r" b="b"/>
              <a:pathLst>
                <a:path w="22992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53029" y="2218515"/>
              <a:ext cx="321878" cy="666223"/>
            </a:xfrm>
            <a:custGeom>
              <a:avLst/>
              <a:gdLst/>
              <a:ahLst/>
              <a:cxnLst/>
              <a:rect l="l" t="t" r="r" b="b"/>
              <a:pathLst>
                <a:path w="10043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8020996" y="2218515"/>
              <a:ext cx="348095" cy="666223"/>
            </a:xfrm>
            <a:custGeom>
              <a:avLst/>
              <a:gdLst/>
              <a:ahLst/>
              <a:cxnLst/>
              <a:rect l="l" t="t" r="r" b="b"/>
              <a:pathLst>
                <a:path w="10861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188272" y="1481141"/>
              <a:ext cx="395753" cy="689203"/>
            </a:xfrm>
            <a:custGeom>
              <a:avLst/>
              <a:gdLst/>
              <a:ahLst/>
              <a:cxnLst/>
              <a:rect l="l" t="t" r="r" b="b"/>
              <a:pathLst>
                <a:path w="12348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8020996" y="1481141"/>
              <a:ext cx="348095" cy="689203"/>
            </a:xfrm>
            <a:custGeom>
              <a:avLst/>
              <a:gdLst/>
              <a:ahLst/>
              <a:cxnLst/>
              <a:rect l="l" t="t" r="r" b="b"/>
              <a:pathLst>
                <a:path w="10861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853029" y="2896469"/>
              <a:ext cx="321878" cy="600329"/>
            </a:xfrm>
            <a:custGeom>
              <a:avLst/>
              <a:gdLst/>
              <a:ahLst/>
              <a:cxnLst/>
              <a:rect l="l" t="t" r="r" b="b"/>
              <a:pathLst>
                <a:path w="10043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53029" y="844403"/>
              <a:ext cx="730996" cy="624975"/>
            </a:xfrm>
            <a:custGeom>
              <a:avLst/>
              <a:gdLst/>
              <a:ahLst/>
              <a:cxnLst/>
              <a:rect l="l" t="t" r="r" b="b"/>
              <a:pathLst>
                <a:path w="22808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7188272" y="2896469"/>
              <a:ext cx="395753" cy="600329"/>
            </a:xfrm>
            <a:custGeom>
              <a:avLst/>
              <a:gdLst/>
              <a:ahLst/>
              <a:cxnLst/>
              <a:rect l="l" t="t" r="r" b="b"/>
              <a:pathLst>
                <a:path w="12348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8020996" y="2896469"/>
              <a:ext cx="348095" cy="600329"/>
            </a:xfrm>
            <a:custGeom>
              <a:avLst/>
              <a:gdLst/>
              <a:ahLst/>
              <a:cxnLst/>
              <a:rect l="l" t="t" r="r" b="b"/>
              <a:pathLst>
                <a:path w="10861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7632197" y="1481141"/>
              <a:ext cx="375434" cy="689203"/>
            </a:xfrm>
            <a:custGeom>
              <a:avLst/>
              <a:gdLst/>
              <a:ahLst/>
              <a:cxnLst/>
              <a:rect l="l" t="t" r="r" b="b"/>
              <a:pathLst>
                <a:path w="11714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632197" y="2896469"/>
              <a:ext cx="375434" cy="600329"/>
            </a:xfrm>
            <a:custGeom>
              <a:avLst/>
              <a:gdLst/>
              <a:ahLst/>
              <a:cxnLst/>
              <a:rect l="l" t="t" r="r" b="b"/>
              <a:pathLst>
                <a:path w="11714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7632197" y="2218515"/>
              <a:ext cx="375434" cy="666223"/>
            </a:xfrm>
            <a:custGeom>
              <a:avLst/>
              <a:gdLst/>
              <a:ahLst/>
              <a:cxnLst/>
              <a:rect l="l" t="t" r="r" b="b"/>
              <a:pathLst>
                <a:path w="11714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6" name="Google Shape;466;p19"/>
          <p:cNvGrpSpPr/>
          <p:nvPr/>
        </p:nvGrpSpPr>
        <p:grpSpPr>
          <a:xfrm>
            <a:off x="9178148" y="4946251"/>
            <a:ext cx="1363835" cy="1283111"/>
            <a:chOff x="6883611" y="3709688"/>
            <a:chExt cx="1022876" cy="962333"/>
          </a:xfrm>
        </p:grpSpPr>
        <p:sp>
          <p:nvSpPr>
            <p:cNvPr id="467" name="Google Shape;467;p19"/>
            <p:cNvSpPr/>
            <p:nvPr/>
          </p:nvSpPr>
          <p:spPr>
            <a:xfrm>
              <a:off x="6923801" y="4362996"/>
              <a:ext cx="949481" cy="309026"/>
            </a:xfrm>
            <a:custGeom>
              <a:avLst/>
              <a:gdLst/>
              <a:ahLst/>
              <a:cxnLst/>
              <a:rect l="l" t="t" r="r" b="b"/>
              <a:pathLst>
                <a:path w="29625" h="9642" extrusionOk="0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883611" y="4276781"/>
              <a:ext cx="1022876" cy="86247"/>
            </a:xfrm>
            <a:custGeom>
              <a:avLst/>
              <a:gdLst/>
              <a:ahLst/>
              <a:cxnLst/>
              <a:rect l="l" t="t" r="r" b="b"/>
              <a:pathLst>
                <a:path w="31915" h="2691" extrusionOk="0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375226" y="4276781"/>
              <a:ext cx="531261" cy="395241"/>
            </a:xfrm>
            <a:custGeom>
              <a:avLst/>
              <a:gdLst/>
              <a:ahLst/>
              <a:cxnLst/>
              <a:rect l="l" t="t" r="r" b="b"/>
              <a:pathLst>
                <a:path w="16576" h="12332" extrusionOk="0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056585" y="4412801"/>
              <a:ext cx="192300" cy="46633"/>
            </a:xfrm>
            <a:custGeom>
              <a:avLst/>
              <a:gdLst/>
              <a:ahLst/>
              <a:cxnLst/>
              <a:rect l="l" t="t" r="r" b="b"/>
              <a:pathLst>
                <a:path w="6000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031425" y="4517220"/>
              <a:ext cx="247426" cy="98586"/>
            </a:xfrm>
            <a:custGeom>
              <a:avLst/>
              <a:gdLst/>
              <a:ahLst/>
              <a:cxnLst/>
              <a:rect l="l" t="t" r="r" b="b"/>
              <a:pathLst>
                <a:path w="7720" h="3076" extrusionOk="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156741" y="3820005"/>
              <a:ext cx="419342" cy="149449"/>
            </a:xfrm>
            <a:custGeom>
              <a:avLst/>
              <a:gdLst/>
              <a:ahLst/>
              <a:cxnLst/>
              <a:rect l="l" t="t" r="r" b="b"/>
              <a:pathLst>
                <a:path w="13084" h="4663" extrusionOk="0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7244013" y="3872470"/>
              <a:ext cx="256015" cy="42883"/>
            </a:xfrm>
            <a:custGeom>
              <a:avLst/>
              <a:gdLst/>
              <a:ahLst/>
              <a:cxnLst/>
              <a:rect l="l" t="t" r="r" b="b"/>
              <a:pathLst>
                <a:path w="7988" h="1338" extrusionOk="0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109627" y="3709688"/>
              <a:ext cx="416650" cy="143007"/>
            </a:xfrm>
            <a:custGeom>
              <a:avLst/>
              <a:gdLst/>
              <a:ahLst/>
              <a:cxnLst/>
              <a:rect l="l" t="t" r="r" b="b"/>
              <a:pathLst>
                <a:path w="13000" h="4462" extrusionOk="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109627" y="3725233"/>
              <a:ext cx="395753" cy="107656"/>
            </a:xfrm>
            <a:custGeom>
              <a:avLst/>
              <a:gdLst/>
              <a:ahLst/>
              <a:cxnLst/>
              <a:rect l="l" t="t" r="r" b="b"/>
              <a:pathLst>
                <a:path w="12348" h="3359" extrusionOk="0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7112832" y="3753917"/>
              <a:ext cx="362550" cy="37210"/>
            </a:xfrm>
            <a:custGeom>
              <a:avLst/>
              <a:gdLst/>
              <a:ahLst/>
              <a:cxnLst/>
              <a:rect l="l" t="t" r="r" b="b"/>
              <a:pathLst>
                <a:path w="11312" h="1161" extrusionOk="0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7108538" y="3774622"/>
              <a:ext cx="365787" cy="26537"/>
            </a:xfrm>
            <a:custGeom>
              <a:avLst/>
              <a:gdLst/>
              <a:ahLst/>
              <a:cxnLst/>
              <a:rect l="l" t="t" r="r" b="b"/>
              <a:pathLst>
                <a:path w="11413" h="828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161548" y="3927116"/>
              <a:ext cx="418285" cy="137655"/>
            </a:xfrm>
            <a:custGeom>
              <a:avLst/>
              <a:gdLst/>
              <a:ahLst/>
              <a:cxnLst/>
              <a:rect l="l" t="t" r="r" b="b"/>
              <a:pathLst>
                <a:path w="13051" h="4295" extrusionOk="0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201194" y="3930865"/>
              <a:ext cx="8045" cy="114611"/>
            </a:xfrm>
            <a:custGeom>
              <a:avLst/>
              <a:gdLst/>
              <a:ahLst/>
              <a:cxnLst/>
              <a:rect l="l" t="t" r="r" b="b"/>
              <a:pathLst>
                <a:path w="251" h="3576" extrusionOk="0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221001" y="3931923"/>
              <a:ext cx="6442" cy="114643"/>
            </a:xfrm>
            <a:custGeom>
              <a:avLst/>
              <a:gdLst/>
              <a:ahLst/>
              <a:cxnLst/>
              <a:rect l="l" t="t" r="r" b="b"/>
              <a:pathLst>
                <a:path w="201" h="3577" extrusionOk="0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260102" y="398333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260102" y="3983139"/>
              <a:ext cx="226017" cy="19166"/>
            </a:xfrm>
            <a:custGeom>
              <a:avLst/>
              <a:gdLst/>
              <a:ahLst/>
              <a:cxnLst/>
              <a:rect l="l" t="t" r="r" b="b"/>
              <a:pathLst>
                <a:path w="7052" h="598" extrusionOk="0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509098" y="3957627"/>
              <a:ext cx="8589" cy="103938"/>
            </a:xfrm>
            <a:custGeom>
              <a:avLst/>
              <a:gdLst/>
              <a:ahLst/>
              <a:cxnLst/>
              <a:rect l="l" t="t" r="r" b="b"/>
              <a:pathLst>
                <a:path w="268" h="3243" extrusionOk="0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529450" y="3958717"/>
              <a:ext cx="12884" cy="104451"/>
            </a:xfrm>
            <a:custGeom>
              <a:avLst/>
              <a:gdLst/>
              <a:ahLst/>
              <a:cxnLst/>
              <a:rect l="l" t="t" r="r" b="b"/>
              <a:pathLst>
                <a:path w="402" h="3259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320068" y="4009035"/>
              <a:ext cx="115156" cy="6474"/>
            </a:xfrm>
            <a:custGeom>
              <a:avLst/>
              <a:gdLst/>
              <a:ahLst/>
              <a:cxnLst/>
              <a:rect l="l" t="t" r="r" b="b"/>
              <a:pathLst>
                <a:path w="3593" h="202" extrusionOk="0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320068" y="4008074"/>
              <a:ext cx="115156" cy="8397"/>
            </a:xfrm>
            <a:custGeom>
              <a:avLst/>
              <a:gdLst/>
              <a:ahLst/>
              <a:cxnLst/>
              <a:rect l="l" t="t" r="r" b="b"/>
              <a:pathLst>
                <a:path w="3593" h="262" extrusionOk="0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182445" y="4153613"/>
              <a:ext cx="425207" cy="115700"/>
            </a:xfrm>
            <a:custGeom>
              <a:avLst/>
              <a:gdLst/>
              <a:ahLst/>
              <a:cxnLst/>
              <a:rect l="l" t="t" r="r" b="b"/>
              <a:pathLst>
                <a:path w="13267" h="3610" extrusionOk="0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199047" y="4170215"/>
              <a:ext cx="404343" cy="84644"/>
            </a:xfrm>
            <a:custGeom>
              <a:avLst/>
              <a:gdLst/>
              <a:ahLst/>
              <a:cxnLst/>
              <a:rect l="l" t="t" r="r" b="b"/>
              <a:pathLst>
                <a:path w="12616" h="2641" extrusionOk="0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197444" y="4040092"/>
              <a:ext cx="420945" cy="129642"/>
            </a:xfrm>
            <a:custGeom>
              <a:avLst/>
              <a:gdLst/>
              <a:ahLst/>
              <a:cxnLst/>
              <a:rect l="l" t="t" r="r" b="b"/>
              <a:pathLst>
                <a:path w="13134" h="4045" extrusionOk="0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286319" y="4090987"/>
              <a:ext cx="256015" cy="37499"/>
            </a:xfrm>
            <a:custGeom>
              <a:avLst/>
              <a:gdLst/>
              <a:ahLst/>
              <a:cxnLst/>
              <a:rect l="l" t="t" r="r" b="b"/>
              <a:pathLst>
                <a:path w="7988" h="1170" extrusionOk="0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200104" y="4204797"/>
              <a:ext cx="396330" cy="5609"/>
            </a:xfrm>
            <a:custGeom>
              <a:avLst/>
              <a:gdLst/>
              <a:ahLst/>
              <a:cxnLst/>
              <a:rect l="l" t="t" r="r" b="b"/>
              <a:pathLst>
                <a:path w="12366" h="175" extrusionOk="0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201707" y="4222713"/>
              <a:ext cx="399535" cy="8045"/>
            </a:xfrm>
            <a:custGeom>
              <a:avLst/>
              <a:gdLst/>
              <a:ahLst/>
              <a:cxnLst/>
              <a:rect l="l" t="t" r="r" b="b"/>
              <a:pathLst>
                <a:path w="12466" h="251" extrusionOk="0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48080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2D95FB34-5C0D-AA22-EEFA-041A7771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63" y="3553772"/>
            <a:ext cx="4956629" cy="29424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81BF56-EEC4-132F-E40D-0BB0AEA4F75B}"/>
              </a:ext>
            </a:extLst>
          </p:cNvPr>
          <p:cNvSpPr txBox="1">
            <a:spLocks/>
          </p:cNvSpPr>
          <p:nvPr/>
        </p:nvSpPr>
        <p:spPr>
          <a:xfrm>
            <a:off x="6008740" y="4044256"/>
            <a:ext cx="5781590" cy="1956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rgbClr val="ED7D31"/>
                </a:solidFill>
                <a:ea typeface="+mj-lt"/>
                <a:cs typeface="+mj-lt"/>
              </a:rPr>
              <a:t>Amin </a:t>
            </a:r>
            <a:r>
              <a:rPr lang="en-GB" sz="2400" b="1" dirty="0" err="1">
                <a:solidFill>
                  <a:srgbClr val="ED7D31"/>
                </a:solidFill>
                <a:ea typeface="+mj-lt"/>
                <a:cs typeface="+mj-lt"/>
              </a:rPr>
              <a:t>Hardiansyah</a:t>
            </a:r>
            <a:endParaRPr lang="en-GB" sz="2400" b="1" dirty="0">
              <a:solidFill>
                <a:srgbClr val="ED7D31"/>
              </a:solidFill>
              <a:ea typeface="+mj-lt"/>
              <a:cs typeface="+mj-lt"/>
            </a:endParaRPr>
          </a:p>
          <a:p>
            <a:pPr algn="ctr"/>
            <a:r>
              <a:rPr lang="en-GB" sz="2400" b="1" dirty="0" err="1">
                <a:solidFill>
                  <a:srgbClr val="ED7D31"/>
                </a:solidFill>
                <a:ea typeface="+mj-lt"/>
                <a:cs typeface="+mj-lt"/>
              </a:rPr>
              <a:t>Feybe</a:t>
            </a:r>
            <a:r>
              <a:rPr lang="en-GB" sz="2400" b="1" dirty="0">
                <a:solidFill>
                  <a:srgbClr val="ED7D31"/>
                </a:solidFill>
                <a:ea typeface="+mj-lt"/>
                <a:cs typeface="+mj-lt"/>
              </a:rPr>
              <a:t> </a:t>
            </a:r>
            <a:r>
              <a:rPr lang="en-GB" sz="2400" b="1" dirty="0" err="1">
                <a:solidFill>
                  <a:srgbClr val="ED7D31"/>
                </a:solidFill>
                <a:ea typeface="+mj-lt"/>
                <a:cs typeface="+mj-lt"/>
              </a:rPr>
              <a:t>Arsella</a:t>
            </a:r>
            <a:r>
              <a:rPr lang="en-GB" sz="2400" b="1" dirty="0">
                <a:solidFill>
                  <a:srgbClr val="ED7D31"/>
                </a:solidFill>
                <a:ea typeface="+mj-lt"/>
                <a:cs typeface="+mj-lt"/>
              </a:rPr>
              <a:t> </a:t>
            </a:r>
            <a:r>
              <a:rPr lang="en-GB" sz="2400" b="1" dirty="0" err="1">
                <a:solidFill>
                  <a:srgbClr val="ED7D31"/>
                </a:solidFill>
                <a:ea typeface="+mj-lt"/>
                <a:cs typeface="+mj-lt"/>
              </a:rPr>
              <a:t>Manoppo</a:t>
            </a:r>
            <a:endParaRPr lang="en-GB" sz="2400" b="1" dirty="0">
              <a:solidFill>
                <a:srgbClr val="ED7D31"/>
              </a:solidFill>
              <a:ea typeface="+mj-lt"/>
              <a:cs typeface="+mj-lt"/>
            </a:endParaRPr>
          </a:p>
          <a:p>
            <a:pPr algn="ctr"/>
            <a:r>
              <a:rPr lang="en-GB" sz="2400" b="1" dirty="0" err="1">
                <a:solidFill>
                  <a:srgbClr val="ED7D31"/>
                </a:solidFill>
                <a:ea typeface="Calibri Light"/>
                <a:cs typeface="Calibri Light"/>
              </a:rPr>
              <a:t>Gde</a:t>
            </a:r>
            <a:r>
              <a:rPr lang="en-GB" sz="2400" b="1" dirty="0">
                <a:solidFill>
                  <a:srgbClr val="ED7D31"/>
                </a:solidFill>
                <a:ea typeface="Calibri Light"/>
                <a:cs typeface="Calibri Light"/>
              </a:rPr>
              <a:t> Anom </a:t>
            </a:r>
            <a:r>
              <a:rPr lang="en-GB" sz="2400" b="1" dirty="0" err="1">
                <a:solidFill>
                  <a:srgbClr val="ED7D31"/>
                </a:solidFill>
                <a:ea typeface="Calibri Light"/>
                <a:cs typeface="Calibri Light"/>
              </a:rPr>
              <a:t>Bhuja</a:t>
            </a:r>
            <a:r>
              <a:rPr lang="en-GB" sz="2400" b="1" dirty="0">
                <a:solidFill>
                  <a:srgbClr val="ED7D31"/>
                </a:solidFill>
                <a:ea typeface="Calibri Light"/>
                <a:cs typeface="Calibri Light"/>
              </a:rPr>
              <a:t> </a:t>
            </a:r>
            <a:r>
              <a:rPr lang="en-GB" sz="2400" b="1" dirty="0" err="1">
                <a:solidFill>
                  <a:srgbClr val="ED7D31"/>
                </a:solidFill>
                <a:ea typeface="Calibri Light"/>
                <a:cs typeface="Calibri Light"/>
              </a:rPr>
              <a:t>Sukardika</a:t>
            </a:r>
            <a:endParaRPr lang="en-GB" sz="2400" b="1" dirty="0">
              <a:solidFill>
                <a:srgbClr val="ED7D31"/>
              </a:solidFill>
              <a:ea typeface="Calibri Light"/>
              <a:cs typeface="Calibri Light"/>
            </a:endParaRPr>
          </a:p>
          <a:p>
            <a:pPr algn="ctr"/>
            <a:r>
              <a:rPr lang="en-GB" sz="2400" b="1" dirty="0">
                <a:solidFill>
                  <a:srgbClr val="ED7D31"/>
                </a:solidFill>
                <a:ea typeface="Calibri Light"/>
                <a:cs typeface="Calibri Light"/>
              </a:rPr>
              <a:t>Nasrudin Yan Wijaya</a:t>
            </a:r>
          </a:p>
          <a:p>
            <a:pPr algn="ctr"/>
            <a:r>
              <a:rPr lang="en-GB" sz="2400" b="1" dirty="0">
                <a:solidFill>
                  <a:srgbClr val="ED7D31"/>
                </a:solidFill>
                <a:cs typeface="Calibri Light"/>
              </a:rPr>
              <a:t>DSC Wave 15 – Binar Academy</a:t>
            </a:r>
            <a:endParaRPr lang="en-GB" sz="2400" b="1">
              <a:solidFill>
                <a:srgbClr val="ED7D31"/>
              </a:solidFill>
              <a:ea typeface="Calibri"/>
              <a:cs typeface="Calibri Ligh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E4E81A-BC0F-7915-C8BF-C3C5DD2549BF}"/>
              </a:ext>
            </a:extLst>
          </p:cNvPr>
          <p:cNvSpPr>
            <a:spLocks noGrp="1"/>
          </p:cNvSpPr>
          <p:nvPr/>
        </p:nvSpPr>
        <p:spPr>
          <a:xfrm>
            <a:off x="830817" y="1433917"/>
            <a:ext cx="10530367" cy="19515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800" b="1" dirty="0">
                <a:solidFill>
                  <a:srgbClr val="7030A0"/>
                </a:solidFill>
                <a:latin typeface="Josefin Sans"/>
                <a:ea typeface="+mj-lt"/>
                <a:cs typeface="+mj-lt"/>
              </a:rPr>
              <a:t>IMPLEMENTASI METODE LSTM DAN NEURAL NETWORK: ANALISIS SENTIMEN PADA DATA</a:t>
            </a:r>
            <a:r>
              <a:rPr lang="en-GB" sz="3800" b="1" dirty="0">
                <a:solidFill>
                  <a:srgbClr val="7030A0"/>
                </a:solidFill>
                <a:latin typeface="Josefin Sans"/>
                <a:ea typeface="Calibri Light"/>
                <a:cs typeface="Calibri Light"/>
              </a:rPr>
              <a:t> TWEET</a:t>
            </a:r>
            <a:endParaRPr lang="en-GB" sz="3800" dirty="0">
              <a:solidFill>
                <a:srgbClr val="7030A0"/>
              </a:solidFill>
              <a:ea typeface="+mn-lt"/>
              <a:cs typeface="+mn-lt"/>
            </a:endParaRPr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97592D7-A57F-88C6-1F31-077DBA2CA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018" y="186644"/>
            <a:ext cx="27622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sp>
        <p:nvSpPr>
          <p:cNvPr id="9" name="Google Shape;402;p22">
            <a:extLst>
              <a:ext uri="{FF2B5EF4-FFF2-40B4-BE49-F238E27FC236}">
                <a16:creationId xmlns:a16="http://schemas.microsoft.com/office/drawing/2014/main" id="{31558853-640D-8610-BCE6-0E7EC1D1A751}"/>
              </a:ext>
            </a:extLst>
          </p:cNvPr>
          <p:cNvSpPr txBox="1"/>
          <p:nvPr/>
        </p:nvSpPr>
        <p:spPr>
          <a:xfrm>
            <a:off x="1675183" y="1678326"/>
            <a:ext cx="2494291" cy="66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dirty="0">
                <a:ea typeface="+mn-lt"/>
                <a:cs typeface="+mn-lt"/>
              </a:rPr>
              <a:t>Print classes list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69E8703A-4DF7-A218-4ACA-00050D49B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" y="2346960"/>
            <a:ext cx="5162550" cy="411480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1AE40B4-A18D-EB94-CA9A-2DF4C60AB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831" y="1622720"/>
            <a:ext cx="6096000" cy="442148"/>
          </a:xfrm>
          <a:prstGeom prst="rect">
            <a:avLst/>
          </a:prstGeom>
        </p:spPr>
      </p:pic>
      <p:pic>
        <p:nvPicPr>
          <p:cNvPr id="7" name="Picture 6" descr="A black background with pink letters&#10;&#10;Description automatically generated">
            <a:extLst>
              <a:ext uri="{FF2B5EF4-FFF2-40B4-BE49-F238E27FC236}">
                <a16:creationId xmlns:a16="http://schemas.microsoft.com/office/drawing/2014/main" id="{3317748E-810D-17DA-90E5-85B73D752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14" y="6209779"/>
            <a:ext cx="5805714" cy="504357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B9E7986-8CCF-82F5-CEA3-DEEC499AC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792" y="2890465"/>
            <a:ext cx="6096000" cy="2476500"/>
          </a:xfrm>
          <a:prstGeom prst="rect">
            <a:avLst/>
          </a:prstGeom>
        </p:spPr>
      </p:pic>
      <p:sp>
        <p:nvSpPr>
          <p:cNvPr id="12" name="Google Shape;402;p22">
            <a:extLst>
              <a:ext uri="{FF2B5EF4-FFF2-40B4-BE49-F238E27FC236}">
                <a16:creationId xmlns:a16="http://schemas.microsoft.com/office/drawing/2014/main" id="{DFF6CA4A-AB64-8012-77B2-E5C7531E4C9B}"/>
              </a:ext>
            </a:extLst>
          </p:cNvPr>
          <p:cNvSpPr txBox="1"/>
          <p:nvPr/>
        </p:nvSpPr>
        <p:spPr>
          <a:xfrm>
            <a:off x="6232669" y="973748"/>
            <a:ext cx="5164918" cy="66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dirty="0">
                <a:ea typeface="+mn-lt"/>
                <a:cs typeface="+mn-lt"/>
              </a:rPr>
              <a:t>Split dataset into training &amp; test data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3" name="Google Shape;402;p22">
            <a:extLst>
              <a:ext uri="{FF2B5EF4-FFF2-40B4-BE49-F238E27FC236}">
                <a16:creationId xmlns:a16="http://schemas.microsoft.com/office/drawing/2014/main" id="{3CA6D89C-BC22-AA90-6313-832280ACE971}"/>
              </a:ext>
            </a:extLst>
          </p:cNvPr>
          <p:cNvSpPr txBox="1"/>
          <p:nvPr/>
        </p:nvSpPr>
        <p:spPr>
          <a:xfrm>
            <a:off x="6210897" y="2287289"/>
            <a:ext cx="5164918" cy="66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dirty="0" err="1">
                <a:ea typeface="+mn-lt"/>
                <a:cs typeface="+mn-lt"/>
              </a:rPr>
              <a:t>Melakukan</a:t>
            </a:r>
            <a:r>
              <a:rPr lang="en" sz="2400" dirty="0">
                <a:ea typeface="+mn-lt"/>
                <a:cs typeface="+mn-lt"/>
              </a:rPr>
              <a:t> training data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4" name="Google Shape;402;p22">
            <a:extLst>
              <a:ext uri="{FF2B5EF4-FFF2-40B4-BE49-F238E27FC236}">
                <a16:creationId xmlns:a16="http://schemas.microsoft.com/office/drawing/2014/main" id="{B8C84E67-9F2A-6569-949D-166E615565F8}"/>
              </a:ext>
            </a:extLst>
          </p:cNvPr>
          <p:cNvSpPr txBox="1"/>
          <p:nvPr/>
        </p:nvSpPr>
        <p:spPr>
          <a:xfrm>
            <a:off x="6174610" y="5560260"/>
            <a:ext cx="5164918" cy="66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dirty="0" err="1">
                <a:ea typeface="+mn-lt"/>
                <a:cs typeface="+mn-lt"/>
              </a:rPr>
              <a:t>Menyimpan</a:t>
            </a:r>
            <a:r>
              <a:rPr lang="en" sz="2400" dirty="0">
                <a:ea typeface="+mn-lt"/>
                <a:cs typeface="+mn-lt"/>
              </a:rPr>
              <a:t> training result</a:t>
            </a:r>
            <a:endParaRPr lang="en-US" dirty="0"/>
          </a:p>
        </p:txBody>
      </p:sp>
      <p:sp>
        <p:nvSpPr>
          <p:cNvPr id="17" name="Google Shape;402;p22">
            <a:extLst>
              <a:ext uri="{FF2B5EF4-FFF2-40B4-BE49-F238E27FC236}">
                <a16:creationId xmlns:a16="http://schemas.microsoft.com/office/drawing/2014/main" id="{F5A269A3-8DCE-F3C9-1873-CF5810F363A1}"/>
              </a:ext>
            </a:extLst>
          </p:cNvPr>
          <p:cNvSpPr txBox="1"/>
          <p:nvPr/>
        </p:nvSpPr>
        <p:spPr>
          <a:xfrm>
            <a:off x="550326" y="1105012"/>
            <a:ext cx="2479776" cy="59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>
                <a:highlight>
                  <a:srgbClr val="FFFF00"/>
                </a:highlight>
                <a:cs typeface="Calibri"/>
              </a:rPr>
              <a:t>2. Training Data</a:t>
            </a:r>
            <a:endParaRPr lang="en-US">
              <a:highlight>
                <a:srgbClr val="FFFF00"/>
              </a:highligh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806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0E18B65-C6CE-47F4-0592-E8AEAF59C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649" y="2580336"/>
            <a:ext cx="5257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3D254-E813-FB25-E5F2-CE6F27095264}"/>
              </a:ext>
            </a:extLst>
          </p:cNvPr>
          <p:cNvSpPr txBox="1"/>
          <p:nvPr/>
        </p:nvSpPr>
        <p:spPr>
          <a:xfrm>
            <a:off x="1981200" y="13425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9" name="Google Shape;402;p22">
            <a:extLst>
              <a:ext uri="{FF2B5EF4-FFF2-40B4-BE49-F238E27FC236}">
                <a16:creationId xmlns:a16="http://schemas.microsoft.com/office/drawing/2014/main" id="{9E3C3089-3E71-1E0F-A4EF-BFD2A98D9364}"/>
              </a:ext>
            </a:extLst>
          </p:cNvPr>
          <p:cNvSpPr txBox="1"/>
          <p:nvPr/>
        </p:nvSpPr>
        <p:spPr>
          <a:xfrm>
            <a:off x="267297" y="1605754"/>
            <a:ext cx="11086747" cy="9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dirty="0" err="1">
                <a:ea typeface="+mn-lt"/>
                <a:cs typeface="+mn-lt"/>
              </a:rPr>
              <a:t>Setelah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melakukan</a:t>
            </a:r>
            <a:r>
              <a:rPr lang="en" sz="2400" dirty="0">
                <a:ea typeface="+mn-lt"/>
                <a:cs typeface="+mn-lt"/>
              </a:rPr>
              <a:t> training data, </a:t>
            </a:r>
            <a:r>
              <a:rPr lang="en" sz="2400" dirty="0" err="1">
                <a:ea typeface="+mn-lt"/>
                <a:cs typeface="+mn-lt"/>
              </a:rPr>
              <a:t>selanjutnya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kita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melakukan</a:t>
            </a:r>
            <a:r>
              <a:rPr lang="en" sz="2400" dirty="0">
                <a:ea typeface="+mn-lt"/>
                <a:cs typeface="+mn-lt"/>
              </a:rPr>
              <a:t> model evaluation </a:t>
            </a:r>
            <a:r>
              <a:rPr lang="en" sz="2400" dirty="0" err="1">
                <a:ea typeface="+mn-lt"/>
                <a:cs typeface="+mn-lt"/>
              </a:rPr>
              <a:t>sebagai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berikut</a:t>
            </a:r>
            <a:r>
              <a:rPr lang="en" sz="2400" dirty="0">
                <a:ea typeface="+mn-lt"/>
                <a:cs typeface="+mn-lt"/>
              </a:rPr>
              <a:t> dan </a:t>
            </a:r>
            <a:r>
              <a:rPr lang="en" sz="2400" dirty="0" err="1">
                <a:ea typeface="+mn-lt"/>
                <a:cs typeface="+mn-lt"/>
              </a:rPr>
              <a:t>mendapatkan</a:t>
            </a:r>
            <a:r>
              <a:rPr lang="en" sz="2400" dirty="0">
                <a:ea typeface="+mn-lt"/>
                <a:cs typeface="+mn-lt"/>
              </a:rPr>
              <a:t> </a:t>
            </a:r>
            <a:r>
              <a:rPr lang="en" sz="2400" dirty="0" err="1">
                <a:ea typeface="+mn-lt"/>
                <a:cs typeface="+mn-lt"/>
              </a:rPr>
              <a:t>hasil</a:t>
            </a:r>
            <a:r>
              <a:rPr lang="en" sz="2400" dirty="0">
                <a:ea typeface="+mn-lt"/>
                <a:cs typeface="+mn-lt"/>
              </a:rPr>
              <a:t> accuracy f1-score </a:t>
            </a:r>
            <a:r>
              <a:rPr lang="en" sz="2400" dirty="0" err="1">
                <a:ea typeface="+mn-lt"/>
                <a:cs typeface="+mn-lt"/>
              </a:rPr>
              <a:t>sebesar</a:t>
            </a:r>
            <a:r>
              <a:rPr lang="en" sz="2400" dirty="0">
                <a:ea typeface="+mn-lt"/>
                <a:cs typeface="+mn-lt"/>
              </a:rPr>
              <a:t> 0.85</a:t>
            </a:r>
            <a:endParaRPr lang="en" sz="2400" dirty="0">
              <a:cs typeface="Calibri"/>
            </a:endParaRPr>
          </a:p>
        </p:txBody>
      </p:sp>
      <p:sp>
        <p:nvSpPr>
          <p:cNvPr id="12" name="Google Shape;402;p22">
            <a:extLst>
              <a:ext uri="{FF2B5EF4-FFF2-40B4-BE49-F238E27FC236}">
                <a16:creationId xmlns:a16="http://schemas.microsoft.com/office/drawing/2014/main" id="{89FDEED3-7E78-5B61-A840-188E9320E516}"/>
              </a:ext>
            </a:extLst>
          </p:cNvPr>
          <p:cNvSpPr txBox="1"/>
          <p:nvPr/>
        </p:nvSpPr>
        <p:spPr>
          <a:xfrm>
            <a:off x="550326" y="1105012"/>
            <a:ext cx="2479776" cy="59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>
                <a:highlight>
                  <a:srgbClr val="FFFF00"/>
                </a:highlight>
                <a:cs typeface="Calibri"/>
              </a:rPr>
              <a:t>3. Evaluation</a:t>
            </a:r>
            <a:endParaRPr lang="en-US" dirty="0">
              <a:highlight>
                <a:srgbClr val="FFFF00"/>
              </a:highligh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4808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3D254-E813-FB25-E5F2-CE6F27095264}"/>
              </a:ext>
            </a:extLst>
          </p:cNvPr>
          <p:cNvSpPr txBox="1"/>
          <p:nvPr/>
        </p:nvSpPr>
        <p:spPr>
          <a:xfrm>
            <a:off x="1981200" y="13425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9" name="Google Shape;402;p22">
            <a:extLst>
              <a:ext uri="{FF2B5EF4-FFF2-40B4-BE49-F238E27FC236}">
                <a16:creationId xmlns:a16="http://schemas.microsoft.com/office/drawing/2014/main" id="{9E3C3089-3E71-1E0F-A4EF-BFD2A98D9364}"/>
              </a:ext>
            </a:extLst>
          </p:cNvPr>
          <p:cNvSpPr txBox="1"/>
          <p:nvPr/>
        </p:nvSpPr>
        <p:spPr>
          <a:xfrm>
            <a:off x="281811" y="2716097"/>
            <a:ext cx="6144633" cy="206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dirty="0" err="1">
                <a:ea typeface="+mn-lt"/>
                <a:cs typeface="+mn-lt"/>
              </a:rPr>
              <a:t>Melakukan</a:t>
            </a:r>
            <a:r>
              <a:rPr lang="en" sz="2400" dirty="0">
                <a:ea typeface="+mn-lt"/>
                <a:cs typeface="+mn-lt"/>
              </a:rPr>
              <a:t> Cross Validation </a:t>
            </a:r>
            <a:r>
              <a:rPr lang="en" sz="2400" dirty="0" err="1">
                <a:ea typeface="+mn-lt"/>
                <a:cs typeface="+mn-lt"/>
              </a:rPr>
              <a:t>dengan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menggunakan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KFold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untuk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menguji</a:t>
            </a:r>
            <a:r>
              <a:rPr lang="en" sz="2400" dirty="0">
                <a:ea typeface="+mn-lt"/>
                <a:cs typeface="+mn-lt"/>
              </a:rPr>
              <a:t> model yang </a:t>
            </a:r>
            <a:r>
              <a:rPr lang="en" sz="2400" dirty="0" err="1">
                <a:ea typeface="+mn-lt"/>
                <a:cs typeface="+mn-lt"/>
              </a:rPr>
              <a:t>sudah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kita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buat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tersebut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tepat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atau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tidak</a:t>
            </a:r>
            <a:r>
              <a:rPr lang="en" sz="2400" dirty="0">
                <a:ea typeface="+mn-lt"/>
                <a:cs typeface="+mn-lt"/>
              </a:rPr>
              <a:t>. Dari Cross Validation </a:t>
            </a:r>
            <a:r>
              <a:rPr lang="en" sz="2400" dirty="0" err="1">
                <a:ea typeface="+mn-lt"/>
                <a:cs typeface="+mn-lt"/>
              </a:rPr>
              <a:t>ini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didapatkan</a:t>
            </a:r>
            <a:r>
              <a:rPr lang="en" sz="2400" dirty="0">
                <a:ea typeface="+mn-lt"/>
                <a:cs typeface="+mn-lt"/>
              </a:rPr>
              <a:t> rata-rata accuracy </a:t>
            </a:r>
            <a:r>
              <a:rPr lang="en" sz="2400" dirty="0" err="1">
                <a:ea typeface="+mn-lt"/>
                <a:cs typeface="+mn-lt"/>
              </a:rPr>
              <a:t>sebesar</a:t>
            </a:r>
            <a:r>
              <a:rPr lang="en" sz="2400" dirty="0">
                <a:ea typeface="+mn-lt"/>
                <a:cs typeface="+mn-lt"/>
              </a:rPr>
              <a:t> 0.796 </a:t>
            </a:r>
            <a:endParaRPr lang="en-US" dirty="0"/>
          </a:p>
        </p:txBody>
      </p:sp>
      <p:sp>
        <p:nvSpPr>
          <p:cNvPr id="12" name="Google Shape;402;p22">
            <a:extLst>
              <a:ext uri="{FF2B5EF4-FFF2-40B4-BE49-F238E27FC236}">
                <a16:creationId xmlns:a16="http://schemas.microsoft.com/office/drawing/2014/main" id="{89FDEED3-7E78-5B61-A840-188E9320E516}"/>
              </a:ext>
            </a:extLst>
          </p:cNvPr>
          <p:cNvSpPr txBox="1"/>
          <p:nvPr/>
        </p:nvSpPr>
        <p:spPr>
          <a:xfrm>
            <a:off x="550326" y="1105012"/>
            <a:ext cx="3024061" cy="60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>
                <a:highlight>
                  <a:srgbClr val="FFFF00"/>
                </a:highlight>
                <a:cs typeface="Calibri"/>
              </a:rPr>
              <a:t>4. Cross Validation</a:t>
            </a:r>
            <a:endParaRPr lang="en-US" dirty="0">
              <a:highlight>
                <a:srgbClr val="FFFF00"/>
              </a:highlight>
              <a:cs typeface="Calibri" panose="020F0502020204030204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6730604-D3EE-F075-D8BB-D26AB1B5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09" y="1106433"/>
            <a:ext cx="4746185" cy="53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sp>
        <p:nvSpPr>
          <p:cNvPr id="4" name="Google Shape;406;p22">
            <a:extLst>
              <a:ext uri="{FF2B5EF4-FFF2-40B4-BE49-F238E27FC236}">
                <a16:creationId xmlns:a16="http://schemas.microsoft.com/office/drawing/2014/main" id="{C4C55ECA-A446-EE7A-F32F-3FB9579336E8}"/>
              </a:ext>
            </a:extLst>
          </p:cNvPr>
          <p:cNvSpPr txBox="1"/>
          <p:nvPr/>
        </p:nvSpPr>
        <p:spPr>
          <a:xfrm>
            <a:off x="4535107" y="1013875"/>
            <a:ext cx="3127611" cy="61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3200" b="1" dirty="0">
                <a:ea typeface="+mn-lt"/>
                <a:cs typeface="+mn-lt"/>
                <a:sym typeface="Josefin Sans"/>
              </a:rPr>
              <a:t>LSTM </a:t>
            </a:r>
            <a:endParaRPr lang="en" sz="3200" b="1" dirty="0">
              <a:cs typeface="Calibri"/>
            </a:endParaRPr>
          </a:p>
        </p:txBody>
      </p:sp>
      <p:sp>
        <p:nvSpPr>
          <p:cNvPr id="9" name="Google Shape;402;p22">
            <a:extLst>
              <a:ext uri="{FF2B5EF4-FFF2-40B4-BE49-F238E27FC236}">
                <a16:creationId xmlns:a16="http://schemas.microsoft.com/office/drawing/2014/main" id="{8191AAA2-F7D2-BC95-45BB-30F0C49C5987}"/>
              </a:ext>
            </a:extLst>
          </p:cNvPr>
          <p:cNvSpPr txBox="1"/>
          <p:nvPr/>
        </p:nvSpPr>
        <p:spPr>
          <a:xfrm>
            <a:off x="1537297" y="1917811"/>
            <a:ext cx="9330519" cy="99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dirty="0">
                <a:ea typeface="+mn-lt"/>
                <a:cs typeface="+mn-lt"/>
              </a:rPr>
              <a:t>Feature extraction </a:t>
            </a:r>
            <a:r>
              <a:rPr lang="en" sz="2400" dirty="0" err="1">
                <a:ea typeface="+mn-lt"/>
                <a:cs typeface="+mn-lt"/>
              </a:rPr>
              <a:t>dengan</a:t>
            </a:r>
            <a:r>
              <a:rPr lang="en" sz="2400" dirty="0">
                <a:ea typeface="+mn-lt"/>
                <a:cs typeface="+mn-lt"/>
              </a:rPr>
              <a:t> </a:t>
            </a:r>
            <a:r>
              <a:rPr lang="en" sz="2400" dirty="0" err="1">
                <a:ea typeface="+mn-lt"/>
                <a:cs typeface="+mn-lt"/>
              </a:rPr>
              <a:t>menggunakan</a:t>
            </a:r>
            <a:r>
              <a:rPr lang="en" sz="2400" dirty="0">
                <a:ea typeface="+mn-lt"/>
                <a:cs typeface="+mn-lt"/>
              </a:rPr>
              <a:t> "Tokenizer" dan "</a:t>
            </a:r>
            <a:r>
              <a:rPr lang="en" sz="2400" dirty="0" err="1">
                <a:ea typeface="+mn-lt"/>
                <a:cs typeface="+mn-lt"/>
              </a:rPr>
              <a:t>pad_sequences</a:t>
            </a:r>
            <a:r>
              <a:rPr lang="en" sz="2400" dirty="0">
                <a:ea typeface="+mn-lt"/>
                <a:cs typeface="+mn-lt"/>
              </a:rPr>
              <a:t>" function </a:t>
            </a:r>
            <a:r>
              <a:rPr lang="en" sz="2400" dirty="0" err="1">
                <a:ea typeface="+mn-lt"/>
                <a:cs typeface="+mn-lt"/>
              </a:rPr>
              <a:t>sebagai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berikut</a:t>
            </a:r>
            <a:r>
              <a:rPr lang="en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D164917-3509-1D6E-7B9C-5E15F603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3" y="2785836"/>
            <a:ext cx="6096000" cy="4004235"/>
          </a:xfrm>
          <a:prstGeom prst="rect">
            <a:avLst/>
          </a:prstGeom>
        </p:spPr>
      </p:pic>
      <p:pic>
        <p:nvPicPr>
          <p:cNvPr id="11" name="Picture 10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3C573C87-E744-458D-0D36-F4981B03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301" y="4057570"/>
            <a:ext cx="5638800" cy="1545106"/>
          </a:xfrm>
          <a:prstGeom prst="rect">
            <a:avLst/>
          </a:prstGeom>
        </p:spPr>
      </p:pic>
      <p:sp>
        <p:nvSpPr>
          <p:cNvPr id="13" name="Google Shape;402;p22">
            <a:extLst>
              <a:ext uri="{FF2B5EF4-FFF2-40B4-BE49-F238E27FC236}">
                <a16:creationId xmlns:a16="http://schemas.microsoft.com/office/drawing/2014/main" id="{E4EC15B5-A348-CB7D-3B01-D06ABDD24A7B}"/>
              </a:ext>
            </a:extLst>
          </p:cNvPr>
          <p:cNvSpPr txBox="1"/>
          <p:nvPr/>
        </p:nvSpPr>
        <p:spPr>
          <a:xfrm>
            <a:off x="550326" y="1460612"/>
            <a:ext cx="3307090" cy="61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>
                <a:highlight>
                  <a:srgbClr val="FFFF00"/>
                </a:highlight>
                <a:cs typeface="Calibri"/>
              </a:rPr>
              <a:t>1. Feature Extraction</a:t>
            </a:r>
            <a:endParaRPr lang="en-US" dirty="0">
              <a:highlight>
                <a:srgbClr val="FFFF00"/>
              </a:highligh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7605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6814D06-31B1-AEBE-5E8D-E203BC0D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375" y="1712349"/>
            <a:ext cx="6937828" cy="2212693"/>
          </a:xfrm>
          <a:prstGeom prst="rect">
            <a:avLst/>
          </a:prstGeom>
        </p:spPr>
      </p:pic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7BDE690-C1C5-387A-45B9-068D2276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275" y="4426913"/>
            <a:ext cx="6945085" cy="2157232"/>
          </a:xfrm>
          <a:prstGeom prst="rect">
            <a:avLst/>
          </a:prstGeom>
        </p:spPr>
      </p:pic>
      <p:sp>
        <p:nvSpPr>
          <p:cNvPr id="8" name="Google Shape;402;p22">
            <a:extLst>
              <a:ext uri="{FF2B5EF4-FFF2-40B4-BE49-F238E27FC236}">
                <a16:creationId xmlns:a16="http://schemas.microsoft.com/office/drawing/2014/main" id="{75A41437-5A8E-DEE8-3D0D-DDAAF65025BC}"/>
              </a:ext>
            </a:extLst>
          </p:cNvPr>
          <p:cNvSpPr txBox="1"/>
          <p:nvPr/>
        </p:nvSpPr>
        <p:spPr>
          <a:xfrm>
            <a:off x="-8474" y="2179069"/>
            <a:ext cx="4381149" cy="100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2400" dirty="0" err="1">
                <a:ea typeface="+mn-lt"/>
                <a:cs typeface="+mn-lt"/>
              </a:rPr>
              <a:t>Melakukan</a:t>
            </a:r>
            <a:r>
              <a:rPr lang="en" sz="2400" dirty="0">
                <a:ea typeface="+mn-lt"/>
                <a:cs typeface="+mn-lt"/>
              </a:rPr>
              <a:t> split data </a:t>
            </a:r>
            <a:r>
              <a:rPr lang="en" sz="2400" dirty="0" err="1">
                <a:ea typeface="+mn-lt"/>
                <a:cs typeface="+mn-lt"/>
              </a:rPr>
              <a:t>menjadi</a:t>
            </a:r>
            <a:r>
              <a:rPr lang="en" sz="2400" dirty="0">
                <a:ea typeface="+mn-lt"/>
                <a:cs typeface="+mn-lt"/>
              </a:rPr>
              <a:t> 80% </a:t>
            </a:r>
            <a:r>
              <a:rPr lang="en" sz="2400" dirty="0" err="1">
                <a:ea typeface="+mn-lt"/>
                <a:cs typeface="+mn-lt"/>
              </a:rPr>
              <a:t>untuk</a:t>
            </a:r>
            <a:r>
              <a:rPr lang="en" sz="2400" dirty="0">
                <a:ea typeface="+mn-lt"/>
                <a:cs typeface="+mn-lt"/>
              </a:rPr>
              <a:t> data training dan 20% </a:t>
            </a:r>
            <a:r>
              <a:rPr lang="en" sz="2400" dirty="0" err="1">
                <a:ea typeface="+mn-lt"/>
                <a:cs typeface="+mn-lt"/>
              </a:rPr>
              <a:t>untuk</a:t>
            </a:r>
            <a:r>
              <a:rPr lang="en" sz="2400" dirty="0">
                <a:ea typeface="+mn-lt"/>
                <a:cs typeface="+mn-lt"/>
              </a:rPr>
              <a:t> data testing</a:t>
            </a:r>
            <a:endParaRPr lang="en-US" dirty="0"/>
          </a:p>
          <a:p>
            <a:pPr marL="152400" algn="ctr"/>
            <a:endParaRPr lang="en" sz="2400" dirty="0">
              <a:cs typeface="Calibri"/>
            </a:endParaRPr>
          </a:p>
        </p:txBody>
      </p:sp>
      <p:sp>
        <p:nvSpPr>
          <p:cNvPr id="9" name="Google Shape;402;p22">
            <a:extLst>
              <a:ext uri="{FF2B5EF4-FFF2-40B4-BE49-F238E27FC236}">
                <a16:creationId xmlns:a16="http://schemas.microsoft.com/office/drawing/2014/main" id="{E20AA909-FDBC-81ED-38F5-7F4BFDEF77F2}"/>
              </a:ext>
            </a:extLst>
          </p:cNvPr>
          <p:cNvSpPr txBox="1"/>
          <p:nvPr/>
        </p:nvSpPr>
        <p:spPr>
          <a:xfrm>
            <a:off x="78611" y="5219811"/>
            <a:ext cx="4294063" cy="100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2400" dirty="0" err="1">
                <a:ea typeface="+mn-lt"/>
                <a:cs typeface="+mn-lt"/>
              </a:rPr>
              <a:t>Melakukan</a:t>
            </a:r>
            <a:r>
              <a:rPr lang="en" sz="2400" dirty="0">
                <a:ea typeface="+mn-lt"/>
                <a:cs typeface="+mn-lt"/>
              </a:rPr>
              <a:t> training data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C3DC783-A521-C46C-49E3-D4FDEA888723}"/>
              </a:ext>
            </a:extLst>
          </p:cNvPr>
          <p:cNvSpPr/>
          <p:nvPr/>
        </p:nvSpPr>
        <p:spPr>
          <a:xfrm>
            <a:off x="4371405" y="2636880"/>
            <a:ext cx="595085" cy="370114"/>
          </a:xfrm>
          <a:prstGeom prst="rightArrow">
            <a:avLst/>
          </a:prstGeom>
          <a:solidFill>
            <a:srgbClr val="5D0E99"/>
          </a:solidFill>
          <a:ln>
            <a:solidFill>
              <a:srgbClr val="5D0E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4FC49C8-B1D8-B395-FD0A-2A6475F18D2A}"/>
              </a:ext>
            </a:extLst>
          </p:cNvPr>
          <p:cNvSpPr/>
          <p:nvPr/>
        </p:nvSpPr>
        <p:spPr>
          <a:xfrm>
            <a:off x="4371404" y="5322022"/>
            <a:ext cx="595085" cy="370114"/>
          </a:xfrm>
          <a:prstGeom prst="rightArrow">
            <a:avLst/>
          </a:prstGeom>
          <a:solidFill>
            <a:srgbClr val="5D0E99"/>
          </a:solidFill>
          <a:ln>
            <a:solidFill>
              <a:srgbClr val="5D0E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402;p22">
            <a:extLst>
              <a:ext uri="{FF2B5EF4-FFF2-40B4-BE49-F238E27FC236}">
                <a16:creationId xmlns:a16="http://schemas.microsoft.com/office/drawing/2014/main" id="{73387CAD-9F6F-1CD7-CFD9-ED318C128BD6}"/>
              </a:ext>
            </a:extLst>
          </p:cNvPr>
          <p:cNvSpPr txBox="1"/>
          <p:nvPr/>
        </p:nvSpPr>
        <p:spPr>
          <a:xfrm>
            <a:off x="550326" y="1105012"/>
            <a:ext cx="2479776" cy="59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>
                <a:highlight>
                  <a:srgbClr val="FFFF00"/>
                </a:highlight>
                <a:cs typeface="Calibri"/>
              </a:rPr>
              <a:t>2. Training Data</a:t>
            </a:r>
            <a:endParaRPr lang="en-US">
              <a:highlight>
                <a:srgbClr val="FFFF00"/>
              </a:highligh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9901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6647D7F-9790-55A8-2365-7F2981C12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54" y="2188920"/>
            <a:ext cx="9565689" cy="4203905"/>
          </a:xfrm>
          <a:prstGeom prst="rect">
            <a:avLst/>
          </a:prstGeom>
        </p:spPr>
      </p:pic>
      <p:sp>
        <p:nvSpPr>
          <p:cNvPr id="18" name="Google Shape;402;p22">
            <a:extLst>
              <a:ext uri="{FF2B5EF4-FFF2-40B4-BE49-F238E27FC236}">
                <a16:creationId xmlns:a16="http://schemas.microsoft.com/office/drawing/2014/main" id="{1494408D-6D0A-4069-7945-8EF6A3043DFF}"/>
              </a:ext>
            </a:extLst>
          </p:cNvPr>
          <p:cNvSpPr txBox="1"/>
          <p:nvPr/>
        </p:nvSpPr>
        <p:spPr>
          <a:xfrm>
            <a:off x="267297" y="1344497"/>
            <a:ext cx="11086747" cy="9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dirty="0">
                <a:ea typeface="+mn-lt"/>
                <a:cs typeface="+mn-lt"/>
              </a:rPr>
              <a:t>Dari training data, </a:t>
            </a:r>
            <a:r>
              <a:rPr lang="en" sz="2400" dirty="0" err="1">
                <a:ea typeface="+mn-lt"/>
                <a:cs typeface="+mn-lt"/>
              </a:rPr>
              <a:t>terjadi</a:t>
            </a:r>
            <a:r>
              <a:rPr lang="en" sz="2400" dirty="0">
                <a:ea typeface="+mn-lt"/>
                <a:cs typeface="+mn-lt"/>
              </a:rPr>
              <a:t> early stopping di epoch 3 </a:t>
            </a:r>
            <a:r>
              <a:rPr lang="en" sz="2400" dirty="0" err="1">
                <a:ea typeface="+mn-lt"/>
                <a:cs typeface="+mn-lt"/>
              </a:rPr>
              <a:t>dari</a:t>
            </a:r>
            <a:r>
              <a:rPr lang="en" sz="2400" dirty="0">
                <a:ea typeface="+mn-lt"/>
                <a:cs typeface="+mn-lt"/>
              </a:rPr>
              <a:t> total 10 epoch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4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942ED641-6BDC-8097-3EE3-BA587283D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42" y="2640328"/>
            <a:ext cx="7168718" cy="4055693"/>
          </a:xfrm>
          <a:prstGeom prst="rect">
            <a:avLst/>
          </a:prstGeom>
        </p:spPr>
      </p:pic>
      <p:sp>
        <p:nvSpPr>
          <p:cNvPr id="6" name="Google Shape;402;p22">
            <a:extLst>
              <a:ext uri="{FF2B5EF4-FFF2-40B4-BE49-F238E27FC236}">
                <a16:creationId xmlns:a16="http://schemas.microsoft.com/office/drawing/2014/main" id="{A6A8E600-7C0E-238F-9798-C308010F747F}"/>
              </a:ext>
            </a:extLst>
          </p:cNvPr>
          <p:cNvSpPr txBox="1"/>
          <p:nvPr/>
        </p:nvSpPr>
        <p:spPr>
          <a:xfrm>
            <a:off x="550326" y="1649297"/>
            <a:ext cx="11086747" cy="9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dirty="0" err="1">
                <a:ea typeface="+mn-lt"/>
                <a:cs typeface="+mn-lt"/>
              </a:rPr>
              <a:t>Setelah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melakukan</a:t>
            </a:r>
            <a:r>
              <a:rPr lang="en" sz="2400" dirty="0">
                <a:ea typeface="+mn-lt"/>
                <a:cs typeface="+mn-lt"/>
              </a:rPr>
              <a:t> training data, </a:t>
            </a:r>
            <a:r>
              <a:rPr lang="en" sz="2400" dirty="0" err="1">
                <a:ea typeface="+mn-lt"/>
                <a:cs typeface="+mn-lt"/>
              </a:rPr>
              <a:t>selanjutnya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kita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melakukan</a:t>
            </a:r>
            <a:r>
              <a:rPr lang="en" sz="2400" dirty="0">
                <a:ea typeface="+mn-lt"/>
                <a:cs typeface="+mn-lt"/>
              </a:rPr>
              <a:t> model evaluation </a:t>
            </a:r>
            <a:r>
              <a:rPr lang="en" sz="2400" dirty="0" err="1">
                <a:ea typeface="+mn-lt"/>
                <a:cs typeface="+mn-lt"/>
              </a:rPr>
              <a:t>sebagai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berikut</a:t>
            </a:r>
            <a:r>
              <a:rPr lang="en" sz="2400" dirty="0">
                <a:ea typeface="+mn-lt"/>
                <a:cs typeface="+mn-lt"/>
              </a:rPr>
              <a:t> dan </a:t>
            </a:r>
            <a:r>
              <a:rPr lang="en" sz="2400" dirty="0" err="1">
                <a:ea typeface="+mn-lt"/>
                <a:cs typeface="+mn-lt"/>
              </a:rPr>
              <a:t>mendapatkan</a:t>
            </a:r>
            <a:r>
              <a:rPr lang="en" sz="2400" dirty="0">
                <a:ea typeface="+mn-lt"/>
                <a:cs typeface="+mn-lt"/>
              </a:rPr>
              <a:t> </a:t>
            </a:r>
            <a:r>
              <a:rPr lang="en" sz="2400" dirty="0" err="1">
                <a:ea typeface="+mn-lt"/>
                <a:cs typeface="+mn-lt"/>
              </a:rPr>
              <a:t>hasil</a:t>
            </a:r>
            <a:r>
              <a:rPr lang="en" sz="2400" dirty="0">
                <a:ea typeface="+mn-lt"/>
                <a:cs typeface="+mn-lt"/>
              </a:rPr>
              <a:t> accuracy f1-score </a:t>
            </a:r>
            <a:r>
              <a:rPr lang="en" sz="2400" dirty="0" err="1">
                <a:ea typeface="+mn-lt"/>
                <a:cs typeface="+mn-lt"/>
              </a:rPr>
              <a:t>sebesar</a:t>
            </a:r>
            <a:r>
              <a:rPr lang="en" sz="2400" dirty="0">
                <a:ea typeface="+mn-lt"/>
                <a:cs typeface="+mn-lt"/>
              </a:rPr>
              <a:t> 0.87</a:t>
            </a:r>
            <a:endParaRPr lang="en" sz="2400" dirty="0">
              <a:cs typeface="Calibri"/>
            </a:endParaRPr>
          </a:p>
        </p:txBody>
      </p:sp>
      <p:sp>
        <p:nvSpPr>
          <p:cNvPr id="8" name="Google Shape;402;p22">
            <a:extLst>
              <a:ext uri="{FF2B5EF4-FFF2-40B4-BE49-F238E27FC236}">
                <a16:creationId xmlns:a16="http://schemas.microsoft.com/office/drawing/2014/main" id="{2A66B5A3-5B72-790B-3EC6-D94BFAF8BF65}"/>
              </a:ext>
            </a:extLst>
          </p:cNvPr>
          <p:cNvSpPr txBox="1"/>
          <p:nvPr/>
        </p:nvSpPr>
        <p:spPr>
          <a:xfrm>
            <a:off x="550326" y="1105012"/>
            <a:ext cx="2479776" cy="59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>
                <a:highlight>
                  <a:srgbClr val="FFFF00"/>
                </a:highlight>
                <a:cs typeface="Calibri"/>
              </a:rPr>
              <a:t>3. Evaluation</a:t>
            </a:r>
            <a:endParaRPr lang="en-US" dirty="0">
              <a:highlight>
                <a:srgbClr val="FFFF00"/>
              </a:highligh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652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0E342D-4E8A-5DAB-4B0C-FDF18065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18" y="3237055"/>
            <a:ext cx="10348685" cy="3350932"/>
          </a:xfrm>
          <a:prstGeom prst="rect">
            <a:avLst/>
          </a:prstGeom>
        </p:spPr>
      </p:pic>
      <p:sp>
        <p:nvSpPr>
          <p:cNvPr id="10" name="Google Shape;402;p22">
            <a:extLst>
              <a:ext uri="{FF2B5EF4-FFF2-40B4-BE49-F238E27FC236}">
                <a16:creationId xmlns:a16="http://schemas.microsoft.com/office/drawing/2014/main" id="{7D954773-07A4-873F-A025-A5149F0BE1D0}"/>
              </a:ext>
            </a:extLst>
          </p:cNvPr>
          <p:cNvSpPr txBox="1"/>
          <p:nvPr/>
        </p:nvSpPr>
        <p:spPr>
          <a:xfrm>
            <a:off x="550326" y="1678326"/>
            <a:ext cx="11086747" cy="139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dirty="0" err="1">
                <a:ea typeface="+mn-lt"/>
                <a:cs typeface="+mn-lt"/>
              </a:rPr>
              <a:t>Melakukan</a:t>
            </a:r>
            <a:r>
              <a:rPr lang="en" sz="2400" dirty="0">
                <a:ea typeface="+mn-lt"/>
                <a:cs typeface="+mn-lt"/>
              </a:rPr>
              <a:t> Cross Validation </a:t>
            </a:r>
            <a:r>
              <a:rPr lang="en" sz="2400" dirty="0" err="1">
                <a:ea typeface="+mn-lt"/>
                <a:cs typeface="+mn-lt"/>
              </a:rPr>
              <a:t>dengan</a:t>
            </a:r>
            <a:r>
              <a:rPr lang="en" sz="2400" dirty="0">
                <a:ea typeface="+mn-lt"/>
                <a:cs typeface="+mn-lt"/>
              </a:rPr>
              <a:t> </a:t>
            </a:r>
            <a:r>
              <a:rPr lang="en" sz="2400" dirty="0" err="1">
                <a:ea typeface="+mn-lt"/>
                <a:cs typeface="+mn-lt"/>
              </a:rPr>
              <a:t>menggunakan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KFold</a:t>
            </a:r>
            <a:r>
              <a:rPr lang="en" sz="2400" dirty="0">
                <a:ea typeface="+mn-lt"/>
                <a:cs typeface="+mn-lt"/>
              </a:rPr>
              <a:t> </a:t>
            </a:r>
            <a:r>
              <a:rPr lang="en" sz="2400" dirty="0" err="1">
                <a:ea typeface="+mn-lt"/>
                <a:cs typeface="+mn-lt"/>
              </a:rPr>
              <a:t>untuk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menguji</a:t>
            </a:r>
            <a:r>
              <a:rPr lang="en" sz="2400" dirty="0">
                <a:ea typeface="+mn-lt"/>
                <a:cs typeface="+mn-lt"/>
              </a:rPr>
              <a:t> model yang </a:t>
            </a:r>
            <a:r>
              <a:rPr lang="en" sz="2400" dirty="0" err="1">
                <a:ea typeface="+mn-lt"/>
                <a:cs typeface="+mn-lt"/>
              </a:rPr>
              <a:t>sudah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kita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buat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tersebut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tepat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atau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dirty="0" err="1">
                <a:ea typeface="+mn-lt"/>
                <a:cs typeface="+mn-lt"/>
              </a:rPr>
              <a:t>tidak</a:t>
            </a:r>
            <a:r>
              <a:rPr lang="en" sz="2400" dirty="0">
                <a:ea typeface="+mn-lt"/>
                <a:cs typeface="+mn-lt"/>
              </a:rPr>
              <a:t>. Dari Cross Validation </a:t>
            </a:r>
            <a:r>
              <a:rPr lang="en" sz="2400" dirty="0" err="1">
                <a:ea typeface="+mn-lt"/>
                <a:cs typeface="+mn-lt"/>
              </a:rPr>
              <a:t>ini</a:t>
            </a:r>
            <a:r>
              <a:rPr lang="en" sz="2400" dirty="0">
                <a:ea typeface="+mn-lt"/>
                <a:cs typeface="+mn-lt"/>
              </a:rPr>
              <a:t> </a:t>
            </a:r>
            <a:r>
              <a:rPr lang="en" sz="2400" dirty="0" err="1">
                <a:ea typeface="+mn-lt"/>
                <a:cs typeface="+mn-lt"/>
              </a:rPr>
              <a:t>didapatkan</a:t>
            </a:r>
            <a:r>
              <a:rPr lang="en" sz="2400" dirty="0">
                <a:ea typeface="+mn-lt"/>
                <a:cs typeface="+mn-lt"/>
              </a:rPr>
              <a:t> rata-rata accuracy </a:t>
            </a:r>
            <a:r>
              <a:rPr lang="en" sz="2400" dirty="0" err="1">
                <a:ea typeface="+mn-lt"/>
                <a:cs typeface="+mn-lt"/>
              </a:rPr>
              <a:t>sebesar</a:t>
            </a:r>
            <a:r>
              <a:rPr lang="en" sz="2400" dirty="0">
                <a:ea typeface="+mn-lt"/>
                <a:cs typeface="+mn-lt"/>
              </a:rPr>
              <a:t> 0.871</a:t>
            </a:r>
            <a:endParaRPr lang="en-US" dirty="0"/>
          </a:p>
        </p:txBody>
      </p:sp>
      <p:sp>
        <p:nvSpPr>
          <p:cNvPr id="12" name="Google Shape;402;p22">
            <a:extLst>
              <a:ext uri="{FF2B5EF4-FFF2-40B4-BE49-F238E27FC236}">
                <a16:creationId xmlns:a16="http://schemas.microsoft.com/office/drawing/2014/main" id="{782A5087-9999-83FE-CFB1-3EF42BB18EE4}"/>
              </a:ext>
            </a:extLst>
          </p:cNvPr>
          <p:cNvSpPr txBox="1"/>
          <p:nvPr/>
        </p:nvSpPr>
        <p:spPr>
          <a:xfrm>
            <a:off x="550326" y="1105012"/>
            <a:ext cx="2995033" cy="60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>
                <a:highlight>
                  <a:srgbClr val="FFFF00"/>
                </a:highlight>
                <a:cs typeface="Calibri"/>
              </a:rPr>
              <a:t>4. Cross Validation</a:t>
            </a:r>
            <a:endParaRPr lang="en-US" dirty="0">
              <a:highlight>
                <a:srgbClr val="FFFF00"/>
              </a:highligh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865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A25DBE73-21E7-01F0-BD67-5DA8593739F5}"/>
              </a:ext>
            </a:extLst>
          </p:cNvPr>
          <p:cNvSpPr txBox="1"/>
          <p:nvPr/>
        </p:nvSpPr>
        <p:spPr>
          <a:xfrm>
            <a:off x="4535107" y="1013875"/>
            <a:ext cx="3127611" cy="61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3200" b="1" dirty="0">
                <a:ea typeface="+mn-lt"/>
                <a:cs typeface="+mn-lt"/>
                <a:sym typeface="Josefin Sans"/>
              </a:rPr>
              <a:t>Visualization</a:t>
            </a:r>
            <a:endParaRPr lang="en" sz="3200" b="1" dirty="0">
              <a:cs typeface="Calibri"/>
            </a:endParaRP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4A8F2E-5888-269D-48F6-A65FAC51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4" y="1996736"/>
            <a:ext cx="3965967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3ABF4-AC30-FE8A-3C46-2EA4FC496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384" y="2217330"/>
            <a:ext cx="7242628" cy="3298423"/>
          </a:xfrm>
          <a:prstGeom prst="rect">
            <a:avLst/>
          </a:prstGeom>
        </p:spPr>
      </p:pic>
      <p:sp>
        <p:nvSpPr>
          <p:cNvPr id="12" name="Google Shape;402;p22">
            <a:extLst>
              <a:ext uri="{FF2B5EF4-FFF2-40B4-BE49-F238E27FC236}">
                <a16:creationId xmlns:a16="http://schemas.microsoft.com/office/drawing/2014/main" id="{A4932824-B7E9-9855-2A79-C00CB458FF09}"/>
              </a:ext>
            </a:extLst>
          </p:cNvPr>
          <p:cNvSpPr txBox="1"/>
          <p:nvPr/>
        </p:nvSpPr>
        <p:spPr>
          <a:xfrm>
            <a:off x="6740669" y="5742326"/>
            <a:ext cx="3082119" cy="58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dirty="0">
                <a:ea typeface="+mn-lt"/>
                <a:cs typeface="+mn-lt"/>
              </a:rPr>
              <a:t>Result = Underfitting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9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A25DBE73-21E7-01F0-BD67-5DA8593739F5}"/>
              </a:ext>
            </a:extLst>
          </p:cNvPr>
          <p:cNvSpPr txBox="1"/>
          <p:nvPr/>
        </p:nvSpPr>
        <p:spPr>
          <a:xfrm>
            <a:off x="3838422" y="1028389"/>
            <a:ext cx="5522467" cy="60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3200" b="1" dirty="0">
                <a:ea typeface="+mn-lt"/>
                <a:cs typeface="+mn-lt"/>
                <a:sym typeface="Josefin Sans"/>
              </a:rPr>
              <a:t>API Output Neural Network</a:t>
            </a:r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3B287B8-FB3A-A099-9852-811B784B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8" y="1797269"/>
            <a:ext cx="5758075" cy="494211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81535A-EEC6-A081-D1B7-ABF8279D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481" y="1811783"/>
            <a:ext cx="5717143" cy="49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40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F17C664-F86E-541C-DA0B-54F35927F98E}"/>
              </a:ext>
            </a:extLst>
          </p:cNvPr>
          <p:cNvSpPr txBox="1">
            <a:spLocks/>
          </p:cNvSpPr>
          <p:nvPr/>
        </p:nvSpPr>
        <p:spPr>
          <a:xfrm>
            <a:off x="3181401" y="1041376"/>
            <a:ext cx="8520630" cy="513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Dengan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pesatnya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pertumbuhan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pengguna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platform Twitter di Indonesia, yang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menempatkannya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sebagai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negara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keenam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terbesar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di dunia dan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sebagai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pemimpin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di Asia,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analisis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sentimen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menjadi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semakin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krusial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.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Untuk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itu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perlu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adanya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pendekatan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yang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efisien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untuk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mengurai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dan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memahami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sentimen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yang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terkandung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dalam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cuitan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atau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kata-kata yang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muncul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dari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jutaan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pengguna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Twitter di Indonesia.</a:t>
            </a:r>
          </a:p>
          <a:p>
            <a:endParaRPr lang="en-GB" sz="2400" dirty="0">
              <a:solidFill>
                <a:srgbClr val="374151"/>
              </a:solidFill>
              <a:ea typeface="Calibri"/>
              <a:cs typeface="Calibri"/>
            </a:endParaRPr>
          </a:p>
          <a:p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Analisis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sentimen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sebagai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suatu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metode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memungkinkan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kita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untuk lebih memahami pandangan, opini, dan emosi yang muncul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dalam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setiap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untaian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kata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dalam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konteks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platform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tersebut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. Dalam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hal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ini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metode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Long Short-Term Memory (LSTM),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telah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terbukti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efektif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dalam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memproses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dirty="0" err="1">
                <a:solidFill>
                  <a:srgbClr val="374151"/>
                </a:solidFill>
                <a:ea typeface="+mn-lt"/>
                <a:cs typeface="+mn-lt"/>
              </a:rPr>
              <a:t>urutan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data, seperti teks atau bahasa alami. Keunggulan ini menjadikan LSTM sebagai pendekatan yang menarik untuk digunakan dalam menganalisis sentimen di platform ini.</a:t>
            </a:r>
            <a:endParaRPr lang="en-GB" dirty="0"/>
          </a:p>
          <a:p>
            <a:endParaRPr lang="en-GB"/>
          </a:p>
          <a:p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Mengingat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besarnya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volume data dan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kompleksitas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analisis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yang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diperlukan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diperlukan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pendekatan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yang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bervariasi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. Oleh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karena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itu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implementasi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metode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LSTM dan Neural Network 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menjadi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esensial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untuk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menjawab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tuntutan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analisis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sentimen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yang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akurat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dan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mendalam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pada data yang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bersumber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GB" sz="2400" err="1">
                <a:solidFill>
                  <a:srgbClr val="374151"/>
                </a:solidFill>
                <a:ea typeface="+mn-lt"/>
                <a:cs typeface="+mn-lt"/>
              </a:rPr>
              <a:t>dari</a:t>
            </a:r>
            <a:r>
              <a:rPr lang="en-GB" sz="2400">
                <a:solidFill>
                  <a:srgbClr val="374151"/>
                </a:solidFill>
                <a:ea typeface="+mn-lt"/>
                <a:cs typeface="+mn-lt"/>
              </a:rPr>
              <a:t> Twitter </a:t>
            </a:r>
            <a:r>
              <a:rPr lang="en-GB" sz="2400" dirty="0">
                <a:solidFill>
                  <a:srgbClr val="374151"/>
                </a:solidFill>
                <a:ea typeface="+mn-lt"/>
                <a:cs typeface="+mn-lt"/>
              </a:rPr>
              <a:t>di Indonesia.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B23514-26AC-AEE5-A7AC-B22A37E0F5BA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LATAR BELAKANG</a:t>
            </a:r>
            <a:endParaRPr lang="en-US" sz="2800">
              <a:cs typeface="Calibri Light"/>
            </a:endParaRPr>
          </a:p>
        </p:txBody>
      </p:sp>
      <p:pic>
        <p:nvPicPr>
          <p:cNvPr id="2" name="Picture 1" descr="A person sitting on a chair&#10;&#10;Description automatically generated">
            <a:extLst>
              <a:ext uri="{FF2B5EF4-FFF2-40B4-BE49-F238E27FC236}">
                <a16:creationId xmlns:a16="http://schemas.microsoft.com/office/drawing/2014/main" id="{EB9258DF-22F4-A58F-77CA-90A57439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3416" y="1441352"/>
            <a:ext cx="4804913" cy="48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07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A25DBE73-21E7-01F0-BD67-5DA8593739F5}"/>
              </a:ext>
            </a:extLst>
          </p:cNvPr>
          <p:cNvSpPr txBox="1"/>
          <p:nvPr/>
        </p:nvSpPr>
        <p:spPr>
          <a:xfrm>
            <a:off x="3838422" y="1028389"/>
            <a:ext cx="5522467" cy="60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3200" b="1" dirty="0">
                <a:ea typeface="+mn-lt"/>
                <a:cs typeface="+mn-lt"/>
                <a:sym typeface="Josefin Sans"/>
              </a:rPr>
              <a:t>API Output LSTM</a:t>
            </a:r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2F3CDF4-47AB-AE4B-CC01-347D2810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49" y="1924411"/>
            <a:ext cx="5374387" cy="4804228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4076DB-9679-21EB-A0CE-3C4968505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349" y="1926226"/>
            <a:ext cx="5569321" cy="48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5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718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KESIMPULAN</a:t>
            </a:r>
            <a:endParaRPr lang="en-US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5B29CB0-D1E7-4EA6-B93E-EDF334AA48CB}"/>
              </a:ext>
            </a:extLst>
          </p:cNvPr>
          <p:cNvSpPr/>
          <p:nvPr/>
        </p:nvSpPr>
        <p:spPr>
          <a:xfrm>
            <a:off x="1697555" y="1861868"/>
            <a:ext cx="8960689" cy="398124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grpSp>
        <p:nvGrpSpPr>
          <p:cNvPr id="129" name="Google Shape;445;p21">
            <a:extLst>
              <a:ext uri="{FF2B5EF4-FFF2-40B4-BE49-F238E27FC236}">
                <a16:creationId xmlns:a16="http://schemas.microsoft.com/office/drawing/2014/main" id="{CD8EF20A-5687-8BAB-2237-544EDFFF7AF6}"/>
              </a:ext>
            </a:extLst>
          </p:cNvPr>
          <p:cNvGrpSpPr/>
          <p:nvPr/>
        </p:nvGrpSpPr>
        <p:grpSpPr>
          <a:xfrm>
            <a:off x="9404863" y="4045465"/>
            <a:ext cx="2920056" cy="2844881"/>
            <a:chOff x="9404860" y="4045465"/>
            <a:chExt cx="3753942" cy="4066957"/>
          </a:xfrm>
        </p:grpSpPr>
        <p:grpSp>
          <p:nvGrpSpPr>
            <p:cNvPr id="130" name="Google Shape;446;p21">
              <a:extLst>
                <a:ext uri="{FF2B5EF4-FFF2-40B4-BE49-F238E27FC236}">
                  <a16:creationId xmlns:a16="http://schemas.microsoft.com/office/drawing/2014/main" id="{7E74543F-1C47-B0E3-30FF-56507CAD6B58}"/>
                </a:ext>
              </a:extLst>
            </p:cNvPr>
            <p:cNvGrpSpPr/>
            <p:nvPr/>
          </p:nvGrpSpPr>
          <p:grpSpPr>
            <a:xfrm>
              <a:off x="9404860" y="4045465"/>
              <a:ext cx="3753942" cy="4066957"/>
              <a:chOff x="9404861" y="4045465"/>
              <a:chExt cx="5152975" cy="5238225"/>
            </a:xfrm>
          </p:grpSpPr>
          <p:sp>
            <p:nvSpPr>
              <p:cNvPr id="141" name="Google Shape;447;p21">
                <a:extLst>
                  <a:ext uri="{FF2B5EF4-FFF2-40B4-BE49-F238E27FC236}">
                    <a16:creationId xmlns:a16="http://schemas.microsoft.com/office/drawing/2014/main" id="{55D47386-E133-592D-1C42-48EB50EEFE8B}"/>
                  </a:ext>
                </a:extLst>
              </p:cNvPr>
              <p:cNvSpPr/>
              <p:nvPr/>
            </p:nvSpPr>
            <p:spPr>
              <a:xfrm>
                <a:off x="9404861" y="6763115"/>
                <a:ext cx="2264475" cy="1414525"/>
              </a:xfrm>
              <a:custGeom>
                <a:avLst/>
                <a:gdLst/>
                <a:ahLst/>
                <a:cxnLst/>
                <a:rect l="l" t="t" r="r" b="b"/>
                <a:pathLst>
                  <a:path w="90579" h="56581" extrusionOk="0">
                    <a:moveTo>
                      <a:pt x="45411" y="1"/>
                    </a:moveTo>
                    <a:cubicBezTo>
                      <a:pt x="45399" y="1"/>
                      <a:pt x="45388" y="1"/>
                      <a:pt x="45377" y="2"/>
                    </a:cubicBezTo>
                    <a:lnTo>
                      <a:pt x="908" y="2041"/>
                    </a:lnTo>
                    <a:cubicBezTo>
                      <a:pt x="301" y="2069"/>
                      <a:pt x="0" y="2792"/>
                      <a:pt x="409" y="3243"/>
                    </a:cubicBezTo>
                    <a:lnTo>
                      <a:pt x="48545" y="56345"/>
                    </a:lnTo>
                    <a:cubicBezTo>
                      <a:pt x="48683" y="56496"/>
                      <a:pt x="48876" y="56581"/>
                      <a:pt x="49077" y="56581"/>
                    </a:cubicBezTo>
                    <a:cubicBezTo>
                      <a:pt x="49126" y="56581"/>
                      <a:pt x="49176" y="56576"/>
                      <a:pt x="49225" y="56565"/>
                    </a:cubicBezTo>
                    <a:lnTo>
                      <a:pt x="89816" y="48083"/>
                    </a:lnTo>
                    <a:cubicBezTo>
                      <a:pt x="90368" y="47969"/>
                      <a:pt x="90579" y="47292"/>
                      <a:pt x="90191" y="46884"/>
                    </a:cubicBezTo>
                    <a:lnTo>
                      <a:pt x="45931" y="226"/>
                    </a:lnTo>
                    <a:cubicBezTo>
                      <a:pt x="45795" y="82"/>
                      <a:pt x="45607" y="1"/>
                      <a:pt x="45411" y="1"/>
                    </a:cubicBezTo>
                    <a:close/>
                  </a:path>
                </a:pathLst>
              </a:custGeom>
              <a:solidFill>
                <a:srgbClr val="4778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48;p21">
                <a:extLst>
                  <a:ext uri="{FF2B5EF4-FFF2-40B4-BE49-F238E27FC236}">
                    <a16:creationId xmlns:a16="http://schemas.microsoft.com/office/drawing/2014/main" id="{03E905BD-7C96-CA68-01E2-1BADE0F7F3D4}"/>
                  </a:ext>
                </a:extLst>
              </p:cNvPr>
              <p:cNvSpPr/>
              <p:nvPr/>
            </p:nvSpPr>
            <p:spPr>
              <a:xfrm>
                <a:off x="9528161" y="6779765"/>
                <a:ext cx="2048325" cy="1297475"/>
              </a:xfrm>
              <a:custGeom>
                <a:avLst/>
                <a:gdLst/>
                <a:ahLst/>
                <a:cxnLst/>
                <a:rect l="l" t="t" r="r" b="b"/>
                <a:pathLst>
                  <a:path w="81933" h="51899" extrusionOk="0">
                    <a:moveTo>
                      <a:pt x="40166" y="0"/>
                    </a:moveTo>
                    <a:cubicBezTo>
                      <a:pt x="40157" y="0"/>
                      <a:pt x="40148" y="1"/>
                      <a:pt x="40139" y="1"/>
                    </a:cubicBezTo>
                    <a:lnTo>
                      <a:pt x="768" y="1820"/>
                    </a:lnTo>
                    <a:cubicBezTo>
                      <a:pt x="254" y="1844"/>
                      <a:pt x="0" y="2456"/>
                      <a:pt x="345" y="2837"/>
                    </a:cubicBezTo>
                    <a:lnTo>
                      <a:pt x="45629" y="51699"/>
                    </a:lnTo>
                    <a:cubicBezTo>
                      <a:pt x="45746" y="51828"/>
                      <a:pt x="45910" y="51898"/>
                      <a:pt x="46080" y="51898"/>
                    </a:cubicBezTo>
                    <a:cubicBezTo>
                      <a:pt x="46121" y="51898"/>
                      <a:pt x="46163" y="51894"/>
                      <a:pt x="46205" y="51886"/>
                    </a:cubicBezTo>
                    <a:lnTo>
                      <a:pt x="81288" y="45077"/>
                    </a:lnTo>
                    <a:cubicBezTo>
                      <a:pt x="81755" y="44979"/>
                      <a:pt x="81933" y="44408"/>
                      <a:pt x="81606" y="44063"/>
                    </a:cubicBezTo>
                    <a:lnTo>
                      <a:pt x="40607" y="190"/>
                    </a:lnTo>
                    <a:cubicBezTo>
                      <a:pt x="40493" y="68"/>
                      <a:pt x="40333" y="0"/>
                      <a:pt x="40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49;p21">
                <a:extLst>
                  <a:ext uri="{FF2B5EF4-FFF2-40B4-BE49-F238E27FC236}">
                    <a16:creationId xmlns:a16="http://schemas.microsoft.com/office/drawing/2014/main" id="{3BED0A80-1027-E650-ECDD-32BBF97C8C32}"/>
                  </a:ext>
                </a:extLst>
              </p:cNvPr>
              <p:cNvSpPr/>
              <p:nvPr/>
            </p:nvSpPr>
            <p:spPr>
              <a:xfrm>
                <a:off x="9809261" y="6937340"/>
                <a:ext cx="76490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30596" h="2787" extrusionOk="0">
                    <a:moveTo>
                      <a:pt x="29004" y="0"/>
                    </a:moveTo>
                    <a:cubicBezTo>
                      <a:pt x="26965" y="0"/>
                      <a:pt x="24931" y="74"/>
                      <a:pt x="22900" y="177"/>
                    </a:cubicBezTo>
                    <a:cubicBezTo>
                      <a:pt x="20341" y="300"/>
                      <a:pt x="17789" y="501"/>
                      <a:pt x="15238" y="719"/>
                    </a:cubicBezTo>
                    <a:cubicBezTo>
                      <a:pt x="12689" y="963"/>
                      <a:pt x="10142" y="1221"/>
                      <a:pt x="7602" y="1558"/>
                    </a:cubicBezTo>
                    <a:cubicBezTo>
                      <a:pt x="5062" y="1887"/>
                      <a:pt x="2525" y="2263"/>
                      <a:pt x="0" y="2772"/>
                    </a:cubicBezTo>
                    <a:cubicBezTo>
                      <a:pt x="513" y="2782"/>
                      <a:pt x="1024" y="2787"/>
                      <a:pt x="1535" y="2787"/>
                    </a:cubicBezTo>
                    <a:cubicBezTo>
                      <a:pt x="3595" y="2787"/>
                      <a:pt x="5647" y="2713"/>
                      <a:pt x="7696" y="2609"/>
                    </a:cubicBezTo>
                    <a:cubicBezTo>
                      <a:pt x="10256" y="2487"/>
                      <a:pt x="12808" y="2286"/>
                      <a:pt x="15359" y="2069"/>
                    </a:cubicBezTo>
                    <a:cubicBezTo>
                      <a:pt x="17907" y="1828"/>
                      <a:pt x="20455" y="1569"/>
                      <a:pt x="22995" y="1232"/>
                    </a:cubicBezTo>
                    <a:cubicBezTo>
                      <a:pt x="25535" y="903"/>
                      <a:pt x="28072" y="527"/>
                      <a:pt x="30596" y="16"/>
                    </a:cubicBezTo>
                    <a:cubicBezTo>
                      <a:pt x="30065" y="5"/>
                      <a:pt x="29534" y="0"/>
                      <a:pt x="29004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0;p21">
                <a:extLst>
                  <a:ext uri="{FF2B5EF4-FFF2-40B4-BE49-F238E27FC236}">
                    <a16:creationId xmlns:a16="http://schemas.microsoft.com/office/drawing/2014/main" id="{03A79031-9A41-D35E-6639-2C921B20F8FF}"/>
                  </a:ext>
                </a:extLst>
              </p:cNvPr>
              <p:cNvSpPr/>
              <p:nvPr/>
            </p:nvSpPr>
            <p:spPr>
              <a:xfrm>
                <a:off x="9914986" y="7042190"/>
                <a:ext cx="7446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9786" h="2723" extrusionOk="0">
                    <a:moveTo>
                      <a:pt x="28036" y="0"/>
                    </a:moveTo>
                    <a:cubicBezTo>
                      <a:pt x="26116" y="0"/>
                      <a:pt x="24203" y="68"/>
                      <a:pt x="22291" y="164"/>
                    </a:cubicBezTo>
                    <a:cubicBezTo>
                      <a:pt x="19800" y="281"/>
                      <a:pt x="17315" y="475"/>
                      <a:pt x="14832" y="687"/>
                    </a:cubicBezTo>
                    <a:cubicBezTo>
                      <a:pt x="12352" y="924"/>
                      <a:pt x="9872" y="1177"/>
                      <a:pt x="7400" y="1507"/>
                    </a:cubicBezTo>
                    <a:cubicBezTo>
                      <a:pt x="4926" y="1831"/>
                      <a:pt x="2458" y="2200"/>
                      <a:pt x="0" y="2704"/>
                    </a:cubicBezTo>
                    <a:cubicBezTo>
                      <a:pt x="563" y="2717"/>
                      <a:pt x="1126" y="2722"/>
                      <a:pt x="1687" y="2722"/>
                    </a:cubicBezTo>
                    <a:cubicBezTo>
                      <a:pt x="3628" y="2722"/>
                      <a:pt x="5562" y="2654"/>
                      <a:pt x="7494" y="2558"/>
                    </a:cubicBezTo>
                    <a:cubicBezTo>
                      <a:pt x="9986" y="2442"/>
                      <a:pt x="12470" y="2247"/>
                      <a:pt x="14953" y="2036"/>
                    </a:cubicBezTo>
                    <a:cubicBezTo>
                      <a:pt x="17435" y="1801"/>
                      <a:pt x="19914" y="1549"/>
                      <a:pt x="22387" y="1218"/>
                    </a:cubicBezTo>
                    <a:cubicBezTo>
                      <a:pt x="24860" y="895"/>
                      <a:pt x="27329" y="525"/>
                      <a:pt x="29785" y="20"/>
                    </a:cubicBezTo>
                    <a:cubicBezTo>
                      <a:pt x="29201" y="7"/>
                      <a:pt x="28618" y="0"/>
                      <a:pt x="28036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1;p21">
                <a:extLst>
                  <a:ext uri="{FF2B5EF4-FFF2-40B4-BE49-F238E27FC236}">
                    <a16:creationId xmlns:a16="http://schemas.microsoft.com/office/drawing/2014/main" id="{61682518-17C5-97F1-0E05-192954A85D03}"/>
                  </a:ext>
                </a:extLst>
              </p:cNvPr>
              <p:cNvSpPr/>
              <p:nvPr/>
            </p:nvSpPr>
            <p:spPr>
              <a:xfrm>
                <a:off x="10020711" y="7145690"/>
                <a:ext cx="7404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709" extrusionOk="0">
                    <a:moveTo>
                      <a:pt x="27851" y="0"/>
                    </a:moveTo>
                    <a:cubicBezTo>
                      <a:pt x="25951" y="0"/>
                      <a:pt x="24058" y="66"/>
                      <a:pt x="22167" y="161"/>
                    </a:cubicBezTo>
                    <a:cubicBezTo>
                      <a:pt x="19689" y="275"/>
                      <a:pt x="17218" y="468"/>
                      <a:pt x="14749" y="679"/>
                    </a:cubicBezTo>
                    <a:cubicBezTo>
                      <a:pt x="12283" y="915"/>
                      <a:pt x="9816" y="1167"/>
                      <a:pt x="7358" y="1496"/>
                    </a:cubicBezTo>
                    <a:cubicBezTo>
                      <a:pt x="4898" y="1818"/>
                      <a:pt x="2444" y="2187"/>
                      <a:pt x="1" y="2689"/>
                    </a:cubicBezTo>
                    <a:cubicBezTo>
                      <a:pt x="580" y="2702"/>
                      <a:pt x="1158" y="2708"/>
                      <a:pt x="1736" y="2708"/>
                    </a:cubicBezTo>
                    <a:cubicBezTo>
                      <a:pt x="3646" y="2708"/>
                      <a:pt x="5551" y="2642"/>
                      <a:pt x="7453" y="2547"/>
                    </a:cubicBezTo>
                    <a:cubicBezTo>
                      <a:pt x="9930" y="2432"/>
                      <a:pt x="12401" y="2239"/>
                      <a:pt x="14871" y="2030"/>
                    </a:cubicBezTo>
                    <a:cubicBezTo>
                      <a:pt x="17337" y="1796"/>
                      <a:pt x="19803" y="1544"/>
                      <a:pt x="22262" y="1214"/>
                    </a:cubicBezTo>
                    <a:cubicBezTo>
                      <a:pt x="24722" y="893"/>
                      <a:pt x="27175" y="524"/>
                      <a:pt x="29618" y="20"/>
                    </a:cubicBezTo>
                    <a:cubicBezTo>
                      <a:pt x="29029" y="7"/>
                      <a:pt x="28439" y="0"/>
                      <a:pt x="27851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2;p21">
                <a:extLst>
                  <a:ext uri="{FF2B5EF4-FFF2-40B4-BE49-F238E27FC236}">
                    <a16:creationId xmlns:a16="http://schemas.microsoft.com/office/drawing/2014/main" id="{F0411543-BAEA-C97E-BA96-1D0F13C2D7F7}"/>
                  </a:ext>
                </a:extLst>
              </p:cNvPr>
              <p:cNvSpPr/>
              <p:nvPr/>
            </p:nvSpPr>
            <p:spPr>
              <a:xfrm>
                <a:off x="10109461" y="7248240"/>
                <a:ext cx="74705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2731" extrusionOk="0">
                    <a:moveTo>
                      <a:pt x="28169" y="0"/>
                    </a:moveTo>
                    <a:cubicBezTo>
                      <a:pt x="26229" y="0"/>
                      <a:pt x="24295" y="68"/>
                      <a:pt x="22364" y="165"/>
                    </a:cubicBezTo>
                    <a:cubicBezTo>
                      <a:pt x="19864" y="283"/>
                      <a:pt x="17372" y="478"/>
                      <a:pt x="14880" y="690"/>
                    </a:cubicBezTo>
                    <a:cubicBezTo>
                      <a:pt x="12392" y="929"/>
                      <a:pt x="9904" y="1182"/>
                      <a:pt x="7424" y="1514"/>
                    </a:cubicBezTo>
                    <a:cubicBezTo>
                      <a:pt x="4943" y="1838"/>
                      <a:pt x="2465" y="2209"/>
                      <a:pt x="1" y="2713"/>
                    </a:cubicBezTo>
                    <a:cubicBezTo>
                      <a:pt x="560" y="2725"/>
                      <a:pt x="1119" y="2731"/>
                      <a:pt x="1677" y="2731"/>
                    </a:cubicBezTo>
                    <a:cubicBezTo>
                      <a:pt x="3629" y="2731"/>
                      <a:pt x="5575" y="2662"/>
                      <a:pt x="7518" y="2563"/>
                    </a:cubicBezTo>
                    <a:cubicBezTo>
                      <a:pt x="10019" y="2447"/>
                      <a:pt x="12510" y="2252"/>
                      <a:pt x="15002" y="2041"/>
                    </a:cubicBezTo>
                    <a:cubicBezTo>
                      <a:pt x="17491" y="1805"/>
                      <a:pt x="19979" y="1551"/>
                      <a:pt x="22459" y="1219"/>
                    </a:cubicBezTo>
                    <a:cubicBezTo>
                      <a:pt x="24939" y="896"/>
                      <a:pt x="27417" y="525"/>
                      <a:pt x="29881" y="19"/>
                    </a:cubicBezTo>
                    <a:cubicBezTo>
                      <a:pt x="29310" y="6"/>
                      <a:pt x="28739" y="0"/>
                      <a:pt x="28169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3;p21">
                <a:extLst>
                  <a:ext uri="{FF2B5EF4-FFF2-40B4-BE49-F238E27FC236}">
                    <a16:creationId xmlns:a16="http://schemas.microsoft.com/office/drawing/2014/main" id="{3B6F5790-2A79-1F58-1675-966850FAA756}"/>
                  </a:ext>
                </a:extLst>
              </p:cNvPr>
              <p:cNvSpPr/>
              <p:nvPr/>
            </p:nvSpPr>
            <p:spPr>
              <a:xfrm>
                <a:off x="10215211" y="7350565"/>
                <a:ext cx="75667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2761" extrusionOk="0">
                    <a:moveTo>
                      <a:pt x="28620" y="1"/>
                    </a:moveTo>
                    <a:cubicBezTo>
                      <a:pt x="26625" y="1"/>
                      <a:pt x="24637" y="72"/>
                      <a:pt x="22652" y="173"/>
                    </a:cubicBezTo>
                    <a:cubicBezTo>
                      <a:pt x="20121" y="292"/>
                      <a:pt x="17596" y="491"/>
                      <a:pt x="15073" y="706"/>
                    </a:cubicBezTo>
                    <a:cubicBezTo>
                      <a:pt x="12551" y="947"/>
                      <a:pt x="10032" y="1203"/>
                      <a:pt x="7519" y="1538"/>
                    </a:cubicBezTo>
                    <a:cubicBezTo>
                      <a:pt x="5006" y="1865"/>
                      <a:pt x="2497" y="2238"/>
                      <a:pt x="0" y="2745"/>
                    </a:cubicBezTo>
                    <a:cubicBezTo>
                      <a:pt x="539" y="2756"/>
                      <a:pt x="1076" y="2761"/>
                      <a:pt x="1614" y="2761"/>
                    </a:cubicBezTo>
                    <a:cubicBezTo>
                      <a:pt x="3619" y="2761"/>
                      <a:pt x="5617" y="2689"/>
                      <a:pt x="7614" y="2589"/>
                    </a:cubicBezTo>
                    <a:cubicBezTo>
                      <a:pt x="10146" y="2468"/>
                      <a:pt x="12671" y="2270"/>
                      <a:pt x="15194" y="2056"/>
                    </a:cubicBezTo>
                    <a:cubicBezTo>
                      <a:pt x="17715" y="1817"/>
                      <a:pt x="20235" y="1561"/>
                      <a:pt x="22748" y="1227"/>
                    </a:cubicBezTo>
                    <a:cubicBezTo>
                      <a:pt x="25260" y="901"/>
                      <a:pt x="27770" y="526"/>
                      <a:pt x="30267" y="18"/>
                    </a:cubicBezTo>
                    <a:cubicBezTo>
                      <a:pt x="29717" y="6"/>
                      <a:pt x="29168" y="1"/>
                      <a:pt x="286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4;p21">
                <a:extLst>
                  <a:ext uri="{FF2B5EF4-FFF2-40B4-BE49-F238E27FC236}">
                    <a16:creationId xmlns:a16="http://schemas.microsoft.com/office/drawing/2014/main" id="{4A11997B-059D-4712-89AD-C8FACA598F6B}"/>
                  </a:ext>
                </a:extLst>
              </p:cNvPr>
              <p:cNvSpPr/>
              <p:nvPr/>
            </p:nvSpPr>
            <p:spPr>
              <a:xfrm>
                <a:off x="10320936" y="7454790"/>
                <a:ext cx="74387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29755" h="2720" extrusionOk="0">
                    <a:moveTo>
                      <a:pt x="28004" y="1"/>
                    </a:moveTo>
                    <a:cubicBezTo>
                      <a:pt x="26087" y="1"/>
                      <a:pt x="24176" y="68"/>
                      <a:pt x="22268" y="164"/>
                    </a:cubicBezTo>
                    <a:cubicBezTo>
                      <a:pt x="19779" y="280"/>
                      <a:pt x="17296" y="474"/>
                      <a:pt x="14816" y="685"/>
                    </a:cubicBezTo>
                    <a:cubicBezTo>
                      <a:pt x="12338" y="922"/>
                      <a:pt x="9861" y="1175"/>
                      <a:pt x="7391" y="1505"/>
                    </a:cubicBezTo>
                    <a:cubicBezTo>
                      <a:pt x="4921" y="1828"/>
                      <a:pt x="2455" y="2198"/>
                      <a:pt x="0" y="2701"/>
                    </a:cubicBezTo>
                    <a:cubicBezTo>
                      <a:pt x="570" y="2714"/>
                      <a:pt x="1139" y="2720"/>
                      <a:pt x="1707" y="2720"/>
                    </a:cubicBezTo>
                    <a:cubicBezTo>
                      <a:pt x="3638" y="2720"/>
                      <a:pt x="5563" y="2652"/>
                      <a:pt x="7485" y="2556"/>
                    </a:cubicBezTo>
                    <a:cubicBezTo>
                      <a:pt x="9975" y="2441"/>
                      <a:pt x="12457" y="2247"/>
                      <a:pt x="14938" y="2036"/>
                    </a:cubicBezTo>
                    <a:cubicBezTo>
                      <a:pt x="17416" y="1801"/>
                      <a:pt x="19894" y="1549"/>
                      <a:pt x="22363" y="1218"/>
                    </a:cubicBezTo>
                    <a:cubicBezTo>
                      <a:pt x="24833" y="896"/>
                      <a:pt x="27300" y="526"/>
                      <a:pt x="29754" y="21"/>
                    </a:cubicBezTo>
                    <a:cubicBezTo>
                      <a:pt x="29170" y="7"/>
                      <a:pt x="28587" y="1"/>
                      <a:pt x="28004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5;p21">
                <a:extLst>
                  <a:ext uri="{FF2B5EF4-FFF2-40B4-BE49-F238E27FC236}">
                    <a16:creationId xmlns:a16="http://schemas.microsoft.com/office/drawing/2014/main" id="{11E1B8D6-3002-1661-AB36-B89D44EE8AD8}"/>
                  </a:ext>
                </a:extLst>
              </p:cNvPr>
              <p:cNvSpPr/>
              <p:nvPr/>
            </p:nvSpPr>
            <p:spPr>
              <a:xfrm>
                <a:off x="10426661" y="7557715"/>
                <a:ext cx="7463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9854" h="2728" extrusionOk="0">
                    <a:moveTo>
                      <a:pt x="28120" y="1"/>
                    </a:moveTo>
                    <a:cubicBezTo>
                      <a:pt x="26189" y="1"/>
                      <a:pt x="24264" y="68"/>
                      <a:pt x="22341" y="165"/>
                    </a:cubicBezTo>
                    <a:cubicBezTo>
                      <a:pt x="19844" y="282"/>
                      <a:pt x="17355" y="478"/>
                      <a:pt x="14865" y="690"/>
                    </a:cubicBezTo>
                    <a:cubicBezTo>
                      <a:pt x="12379" y="927"/>
                      <a:pt x="9894" y="1181"/>
                      <a:pt x="7416" y="1512"/>
                    </a:cubicBezTo>
                    <a:cubicBezTo>
                      <a:pt x="4936" y="1835"/>
                      <a:pt x="2462" y="2206"/>
                      <a:pt x="0" y="2709"/>
                    </a:cubicBezTo>
                    <a:cubicBezTo>
                      <a:pt x="567" y="2722"/>
                      <a:pt x="1133" y="2728"/>
                      <a:pt x="1698" y="2728"/>
                    </a:cubicBezTo>
                    <a:cubicBezTo>
                      <a:pt x="3640" y="2728"/>
                      <a:pt x="5576" y="2659"/>
                      <a:pt x="7511" y="2562"/>
                    </a:cubicBezTo>
                    <a:cubicBezTo>
                      <a:pt x="10008" y="2446"/>
                      <a:pt x="12499" y="2250"/>
                      <a:pt x="14987" y="2040"/>
                    </a:cubicBezTo>
                    <a:cubicBezTo>
                      <a:pt x="17473" y="1804"/>
                      <a:pt x="19958" y="1551"/>
                      <a:pt x="22437" y="1219"/>
                    </a:cubicBezTo>
                    <a:cubicBezTo>
                      <a:pt x="24916" y="896"/>
                      <a:pt x="27390" y="525"/>
                      <a:pt x="29853" y="20"/>
                    </a:cubicBezTo>
                    <a:cubicBezTo>
                      <a:pt x="29275" y="7"/>
                      <a:pt x="28697" y="1"/>
                      <a:pt x="281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56;p21">
                <a:extLst>
                  <a:ext uri="{FF2B5EF4-FFF2-40B4-BE49-F238E27FC236}">
                    <a16:creationId xmlns:a16="http://schemas.microsoft.com/office/drawing/2014/main" id="{A8668DD5-DAE5-1B43-6D86-583E05F127DF}"/>
                  </a:ext>
                </a:extLst>
              </p:cNvPr>
              <p:cNvSpPr/>
              <p:nvPr/>
            </p:nvSpPr>
            <p:spPr>
              <a:xfrm>
                <a:off x="10532361" y="7665140"/>
                <a:ext cx="71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2568" extrusionOk="0">
                    <a:moveTo>
                      <a:pt x="26345" y="0"/>
                    </a:moveTo>
                    <a:cubicBezTo>
                      <a:pt x="24668" y="0"/>
                      <a:pt x="22996" y="54"/>
                      <a:pt x="21327" y="131"/>
                    </a:cubicBezTo>
                    <a:cubicBezTo>
                      <a:pt x="18943" y="232"/>
                      <a:pt x="16565" y="412"/>
                      <a:pt x="14190" y="610"/>
                    </a:cubicBezTo>
                    <a:cubicBezTo>
                      <a:pt x="11817" y="831"/>
                      <a:pt x="9444" y="1070"/>
                      <a:pt x="7079" y="1386"/>
                    </a:cubicBezTo>
                    <a:cubicBezTo>
                      <a:pt x="4712" y="1695"/>
                      <a:pt x="2351" y="2049"/>
                      <a:pt x="0" y="2538"/>
                    </a:cubicBezTo>
                    <a:cubicBezTo>
                      <a:pt x="701" y="2559"/>
                      <a:pt x="1400" y="2568"/>
                      <a:pt x="2099" y="2568"/>
                    </a:cubicBezTo>
                    <a:cubicBezTo>
                      <a:pt x="3794" y="2568"/>
                      <a:pt x="5484" y="2514"/>
                      <a:pt x="7171" y="2436"/>
                    </a:cubicBezTo>
                    <a:cubicBezTo>
                      <a:pt x="9555" y="2336"/>
                      <a:pt x="11932" y="2155"/>
                      <a:pt x="14308" y="1960"/>
                    </a:cubicBezTo>
                    <a:cubicBezTo>
                      <a:pt x="16681" y="1740"/>
                      <a:pt x="19055" y="1501"/>
                      <a:pt x="21420" y="1185"/>
                    </a:cubicBezTo>
                    <a:cubicBezTo>
                      <a:pt x="23786" y="878"/>
                      <a:pt x="26148" y="522"/>
                      <a:pt x="28498" y="32"/>
                    </a:cubicBezTo>
                    <a:cubicBezTo>
                      <a:pt x="27779" y="10"/>
                      <a:pt x="27062" y="0"/>
                      <a:pt x="26345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57;p21">
                <a:extLst>
                  <a:ext uri="{FF2B5EF4-FFF2-40B4-BE49-F238E27FC236}">
                    <a16:creationId xmlns:a16="http://schemas.microsoft.com/office/drawing/2014/main" id="{1D3085DD-D6B3-5E65-1714-240846C8D044}"/>
                  </a:ext>
                </a:extLst>
              </p:cNvPr>
              <p:cNvSpPr/>
              <p:nvPr/>
            </p:nvSpPr>
            <p:spPr>
              <a:xfrm>
                <a:off x="9725861" y="6741515"/>
                <a:ext cx="623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4933" h="5951" extrusionOk="0">
                    <a:moveTo>
                      <a:pt x="22240" y="0"/>
                    </a:moveTo>
                    <a:lnTo>
                      <a:pt x="0" y="1134"/>
                    </a:lnTo>
                    <a:lnTo>
                      <a:pt x="2975" y="5950"/>
                    </a:lnTo>
                    <a:lnTo>
                      <a:pt x="24932" y="4180"/>
                    </a:lnTo>
                    <a:lnTo>
                      <a:pt x="22240" y="0"/>
                    </a:lnTo>
                    <a:close/>
                  </a:path>
                </a:pathLst>
              </a:custGeom>
              <a:solidFill>
                <a:srgbClr val="B3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58;p21">
                <a:extLst>
                  <a:ext uri="{FF2B5EF4-FFF2-40B4-BE49-F238E27FC236}">
                    <a16:creationId xmlns:a16="http://schemas.microsoft.com/office/drawing/2014/main" id="{5FBB2E41-1742-3C06-1DC6-BEA2228A3BA0}"/>
                  </a:ext>
                </a:extLst>
              </p:cNvPr>
              <p:cNvSpPr/>
              <p:nvPr/>
            </p:nvSpPr>
            <p:spPr>
              <a:xfrm>
                <a:off x="10892786" y="7398140"/>
                <a:ext cx="7136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28545" h="18217" extrusionOk="0">
                    <a:moveTo>
                      <a:pt x="12701" y="0"/>
                    </a:moveTo>
                    <a:cubicBezTo>
                      <a:pt x="11495" y="0"/>
                      <a:pt x="10466" y="60"/>
                      <a:pt x="9845" y="85"/>
                    </a:cubicBezTo>
                    <a:cubicBezTo>
                      <a:pt x="9763" y="88"/>
                      <a:pt x="9670" y="90"/>
                      <a:pt x="9568" y="90"/>
                    </a:cubicBezTo>
                    <a:cubicBezTo>
                      <a:pt x="8851" y="90"/>
                      <a:pt x="7677" y="19"/>
                      <a:pt x="6414" y="19"/>
                    </a:cubicBezTo>
                    <a:cubicBezTo>
                      <a:pt x="4002" y="19"/>
                      <a:pt x="1267" y="278"/>
                      <a:pt x="780" y="1785"/>
                    </a:cubicBezTo>
                    <a:cubicBezTo>
                      <a:pt x="0" y="4192"/>
                      <a:pt x="13742" y="5397"/>
                      <a:pt x="14095" y="5467"/>
                    </a:cubicBezTo>
                    <a:cubicBezTo>
                      <a:pt x="14450" y="5538"/>
                      <a:pt x="25995" y="18217"/>
                      <a:pt x="25995" y="18217"/>
                    </a:cubicBezTo>
                    <a:cubicBezTo>
                      <a:pt x="25995" y="18217"/>
                      <a:pt x="28545" y="15242"/>
                      <a:pt x="28545" y="12267"/>
                    </a:cubicBezTo>
                    <a:cubicBezTo>
                      <a:pt x="28545" y="9292"/>
                      <a:pt x="22808" y="2775"/>
                      <a:pt x="19762" y="1217"/>
                    </a:cubicBezTo>
                    <a:cubicBezTo>
                      <a:pt x="17783" y="205"/>
                      <a:pt x="14937" y="0"/>
                      <a:pt x="12701" y="0"/>
                    </a:cubicBezTo>
                    <a:close/>
                  </a:path>
                </a:pathLst>
              </a:custGeom>
              <a:solidFill>
                <a:srgbClr val="EAC1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59;p21">
                <a:extLst>
                  <a:ext uri="{FF2B5EF4-FFF2-40B4-BE49-F238E27FC236}">
                    <a16:creationId xmlns:a16="http://schemas.microsoft.com/office/drawing/2014/main" id="{F5747D14-C0C7-9D0D-21AB-63F58F61131F}"/>
                  </a:ext>
                </a:extLst>
              </p:cNvPr>
              <p:cNvSpPr/>
              <p:nvPr/>
            </p:nvSpPr>
            <p:spPr>
              <a:xfrm>
                <a:off x="11443461" y="7704815"/>
                <a:ext cx="757425" cy="851125"/>
              </a:xfrm>
              <a:custGeom>
                <a:avLst/>
                <a:gdLst/>
                <a:ahLst/>
                <a:cxnLst/>
                <a:rect l="l" t="t" r="r" b="b"/>
                <a:pathLst>
                  <a:path w="30297" h="34045" extrusionOk="0">
                    <a:moveTo>
                      <a:pt x="6518" y="0"/>
                    </a:moveTo>
                    <a:lnTo>
                      <a:pt x="0" y="17023"/>
                    </a:lnTo>
                    <a:lnTo>
                      <a:pt x="26227" y="34045"/>
                    </a:lnTo>
                    <a:lnTo>
                      <a:pt x="30297" y="14897"/>
                    </a:lnTo>
                    <a:lnTo>
                      <a:pt x="6518" y="0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0;p21">
                <a:extLst>
                  <a:ext uri="{FF2B5EF4-FFF2-40B4-BE49-F238E27FC236}">
                    <a16:creationId xmlns:a16="http://schemas.microsoft.com/office/drawing/2014/main" id="{D3880F3D-E20B-EC7D-D145-AF3A11864D64}"/>
                  </a:ext>
                </a:extLst>
              </p:cNvPr>
              <p:cNvSpPr/>
              <p:nvPr/>
            </p:nvSpPr>
            <p:spPr>
              <a:xfrm>
                <a:off x="12325211" y="5832315"/>
                <a:ext cx="1273950" cy="1580475"/>
              </a:xfrm>
              <a:custGeom>
                <a:avLst/>
                <a:gdLst/>
                <a:ahLst/>
                <a:cxnLst/>
                <a:rect l="l" t="t" r="r" b="b"/>
                <a:pathLst>
                  <a:path w="50958" h="63219" extrusionOk="0">
                    <a:moveTo>
                      <a:pt x="29578" y="1"/>
                    </a:moveTo>
                    <a:lnTo>
                      <a:pt x="0" y="17028"/>
                    </a:lnTo>
                    <a:cubicBezTo>
                      <a:pt x="0" y="17028"/>
                      <a:pt x="6331" y="51970"/>
                      <a:pt x="7914" y="60110"/>
                    </a:cubicBezTo>
                    <a:cubicBezTo>
                      <a:pt x="8324" y="62217"/>
                      <a:pt x="9893" y="63218"/>
                      <a:pt x="12387" y="63218"/>
                    </a:cubicBezTo>
                    <a:cubicBezTo>
                      <a:pt x="19522" y="63218"/>
                      <a:pt x="34221" y="55024"/>
                      <a:pt x="50958" y="41118"/>
                    </a:cubicBezTo>
                    <a:cubicBezTo>
                      <a:pt x="41550" y="32527"/>
                      <a:pt x="29578" y="1"/>
                      <a:pt x="29578" y="1"/>
                    </a:cubicBezTo>
                    <a:close/>
                  </a:path>
                </a:pathLst>
              </a:custGeom>
              <a:solidFill>
                <a:srgbClr val="EAC1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1;p21">
                <a:extLst>
                  <a:ext uri="{FF2B5EF4-FFF2-40B4-BE49-F238E27FC236}">
                    <a16:creationId xmlns:a16="http://schemas.microsoft.com/office/drawing/2014/main" id="{D7361C0E-3BDF-31DD-EF92-DEE8A87F927A}"/>
                  </a:ext>
                </a:extLst>
              </p:cNvPr>
              <p:cNvSpPr/>
              <p:nvPr/>
            </p:nvSpPr>
            <p:spPr>
              <a:xfrm>
                <a:off x="11795386" y="6477090"/>
                <a:ext cx="2762450" cy="2805525"/>
              </a:xfrm>
              <a:custGeom>
                <a:avLst/>
                <a:gdLst/>
                <a:ahLst/>
                <a:cxnLst/>
                <a:rect l="l" t="t" r="r" b="b"/>
                <a:pathLst>
                  <a:path w="110498" h="112221" extrusionOk="0">
                    <a:moveTo>
                      <a:pt x="71459" y="1"/>
                    </a:moveTo>
                    <a:cubicBezTo>
                      <a:pt x="71458" y="1"/>
                      <a:pt x="71458" y="1"/>
                      <a:pt x="71457" y="1"/>
                    </a:cubicBezTo>
                    <a:cubicBezTo>
                      <a:pt x="71457" y="1"/>
                      <a:pt x="6444" y="14394"/>
                      <a:pt x="3223" y="33669"/>
                    </a:cubicBezTo>
                    <a:cubicBezTo>
                      <a:pt x="1" y="52942"/>
                      <a:pt x="11020" y="112187"/>
                      <a:pt x="11020" y="112187"/>
                    </a:cubicBezTo>
                    <a:lnTo>
                      <a:pt x="91736" y="112220"/>
                    </a:lnTo>
                    <a:cubicBezTo>
                      <a:pt x="91736" y="112220"/>
                      <a:pt x="110497" y="1"/>
                      <a:pt x="71459" y="1"/>
                    </a:cubicBezTo>
                    <a:close/>
                  </a:path>
                </a:pathLst>
              </a:custGeom>
              <a:solidFill>
                <a:srgbClr val="CC9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2;p21">
                <a:extLst>
                  <a:ext uri="{FF2B5EF4-FFF2-40B4-BE49-F238E27FC236}">
                    <a16:creationId xmlns:a16="http://schemas.microsoft.com/office/drawing/2014/main" id="{9F4AD861-7BA7-1CD8-6932-A695E2AC4B1D}"/>
                  </a:ext>
                </a:extLst>
              </p:cNvPr>
              <p:cNvSpPr/>
              <p:nvPr/>
            </p:nvSpPr>
            <p:spPr>
              <a:xfrm>
                <a:off x="12200861" y="6306315"/>
                <a:ext cx="1263525" cy="662900"/>
              </a:xfrm>
              <a:custGeom>
                <a:avLst/>
                <a:gdLst/>
                <a:ahLst/>
                <a:cxnLst/>
                <a:rect l="l" t="t" r="r" b="b"/>
                <a:pathLst>
                  <a:path w="50541" h="26516" extrusionOk="0">
                    <a:moveTo>
                      <a:pt x="46574" y="1"/>
                    </a:moveTo>
                    <a:lnTo>
                      <a:pt x="4240" y="19191"/>
                    </a:lnTo>
                    <a:lnTo>
                      <a:pt x="1" y="26515"/>
                    </a:lnTo>
                    <a:lnTo>
                      <a:pt x="50541" y="7955"/>
                    </a:lnTo>
                    <a:lnTo>
                      <a:pt x="465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3;p21">
                <a:extLst>
                  <a:ext uri="{FF2B5EF4-FFF2-40B4-BE49-F238E27FC236}">
                    <a16:creationId xmlns:a16="http://schemas.microsoft.com/office/drawing/2014/main" id="{FE6B4EDE-3894-55A6-8A22-E1D308B4C4D4}"/>
                  </a:ext>
                </a:extLst>
              </p:cNvPr>
              <p:cNvSpPr/>
              <p:nvPr/>
            </p:nvSpPr>
            <p:spPr>
              <a:xfrm>
                <a:off x="10742261" y="6808540"/>
                <a:ext cx="150725" cy="5102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20411" extrusionOk="0">
                    <a:moveTo>
                      <a:pt x="3585" y="1"/>
                    </a:moveTo>
                    <a:lnTo>
                      <a:pt x="1" y="18144"/>
                    </a:lnTo>
                    <a:lnTo>
                      <a:pt x="1666" y="20411"/>
                    </a:lnTo>
                    <a:lnTo>
                      <a:pt x="6029" y="58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rgbClr val="E039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4;p21">
                <a:extLst>
                  <a:ext uri="{FF2B5EF4-FFF2-40B4-BE49-F238E27FC236}">
                    <a16:creationId xmlns:a16="http://schemas.microsoft.com/office/drawing/2014/main" id="{975F5E48-4164-6A19-EA17-4B28EBB69455}"/>
                  </a:ext>
                </a:extLst>
              </p:cNvPr>
              <p:cNvSpPr/>
              <p:nvPr/>
            </p:nvSpPr>
            <p:spPr>
              <a:xfrm>
                <a:off x="10379286" y="7140915"/>
                <a:ext cx="7030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28120" h="32709" extrusionOk="0">
                    <a:moveTo>
                      <a:pt x="10317" y="1"/>
                    </a:moveTo>
                    <a:cubicBezTo>
                      <a:pt x="10204" y="1"/>
                      <a:pt x="10094" y="11"/>
                      <a:pt x="9987" y="32"/>
                    </a:cubicBezTo>
                    <a:cubicBezTo>
                      <a:pt x="7508" y="528"/>
                      <a:pt x="8783" y="4141"/>
                      <a:pt x="9987" y="6124"/>
                    </a:cubicBezTo>
                    <a:cubicBezTo>
                      <a:pt x="9704" y="6047"/>
                      <a:pt x="9437" y="6011"/>
                      <a:pt x="9187" y="6011"/>
                    </a:cubicBezTo>
                    <a:cubicBezTo>
                      <a:pt x="6684" y="6011"/>
                      <a:pt x="5841" y="9588"/>
                      <a:pt x="6871" y="10941"/>
                    </a:cubicBezTo>
                    <a:cubicBezTo>
                      <a:pt x="4604" y="14764"/>
                      <a:pt x="1" y="24327"/>
                      <a:pt x="13528" y="30914"/>
                    </a:cubicBezTo>
                    <a:cubicBezTo>
                      <a:pt x="16155" y="32193"/>
                      <a:pt x="18311" y="32708"/>
                      <a:pt x="20082" y="32708"/>
                    </a:cubicBezTo>
                    <a:cubicBezTo>
                      <a:pt x="27429" y="32708"/>
                      <a:pt x="28120" y="23831"/>
                      <a:pt x="28120" y="23831"/>
                    </a:cubicBezTo>
                    <a:cubicBezTo>
                      <a:pt x="28120" y="23831"/>
                      <a:pt x="27695" y="12357"/>
                      <a:pt x="27128" y="10941"/>
                    </a:cubicBezTo>
                    <a:cubicBezTo>
                      <a:pt x="26560" y="9524"/>
                      <a:pt x="25073" y="5769"/>
                      <a:pt x="24011" y="5557"/>
                    </a:cubicBezTo>
                    <a:cubicBezTo>
                      <a:pt x="22949" y="5344"/>
                      <a:pt x="16575" y="5024"/>
                      <a:pt x="16575" y="5024"/>
                    </a:cubicBezTo>
                    <a:cubicBezTo>
                      <a:pt x="16575" y="5024"/>
                      <a:pt x="12814" y="1"/>
                      <a:pt x="10317" y="1"/>
                    </a:cubicBezTo>
                    <a:close/>
                  </a:path>
                </a:pathLst>
              </a:custGeom>
              <a:solidFill>
                <a:srgbClr val="F5C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5;p21">
                <a:extLst>
                  <a:ext uri="{FF2B5EF4-FFF2-40B4-BE49-F238E27FC236}">
                    <a16:creationId xmlns:a16="http://schemas.microsoft.com/office/drawing/2014/main" id="{349B3251-073D-E36A-BC65-EA5DD4A6FC0F}"/>
                  </a:ext>
                </a:extLst>
              </p:cNvPr>
              <p:cNvSpPr/>
              <p:nvPr/>
            </p:nvSpPr>
            <p:spPr>
              <a:xfrm>
                <a:off x="10793611" y="7266490"/>
                <a:ext cx="1376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1" y="583"/>
                      <a:pt x="591" y="1048"/>
                      <a:pt x="976" y="1475"/>
                    </a:cubicBezTo>
                    <a:cubicBezTo>
                      <a:pt x="1365" y="1893"/>
                      <a:pt x="1801" y="2265"/>
                      <a:pt x="2274" y="2585"/>
                    </a:cubicBezTo>
                    <a:cubicBezTo>
                      <a:pt x="2745" y="2902"/>
                      <a:pt x="3247" y="3174"/>
                      <a:pt x="3783" y="3381"/>
                    </a:cubicBezTo>
                    <a:cubicBezTo>
                      <a:pt x="4320" y="3584"/>
                      <a:pt x="4882" y="3740"/>
                      <a:pt x="5506" y="3760"/>
                    </a:cubicBezTo>
                    <a:cubicBezTo>
                      <a:pt x="5155" y="3241"/>
                      <a:pt x="4749" y="2848"/>
                      <a:pt x="4337" y="2469"/>
                    </a:cubicBezTo>
                    <a:cubicBezTo>
                      <a:pt x="3919" y="2102"/>
                      <a:pt x="3488" y="1764"/>
                      <a:pt x="3035" y="1462"/>
                    </a:cubicBezTo>
                    <a:cubicBezTo>
                      <a:pt x="2581" y="1155"/>
                      <a:pt x="2108" y="876"/>
                      <a:pt x="1618" y="629"/>
                    </a:cubicBezTo>
                    <a:cubicBezTo>
                      <a:pt x="1116" y="383"/>
                      <a:pt x="602" y="157"/>
                      <a:pt x="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66;p21">
                <a:extLst>
                  <a:ext uri="{FF2B5EF4-FFF2-40B4-BE49-F238E27FC236}">
                    <a16:creationId xmlns:a16="http://schemas.microsoft.com/office/drawing/2014/main" id="{D8457296-350C-DFB7-D0A5-8C91C10CE2B0}"/>
                  </a:ext>
                </a:extLst>
              </p:cNvPr>
              <p:cNvSpPr/>
              <p:nvPr/>
            </p:nvSpPr>
            <p:spPr>
              <a:xfrm>
                <a:off x="10783886" y="7131390"/>
                <a:ext cx="1919475" cy="2152300"/>
              </a:xfrm>
              <a:custGeom>
                <a:avLst/>
                <a:gdLst/>
                <a:ahLst/>
                <a:cxnLst/>
                <a:rect l="l" t="t" r="r" b="b"/>
                <a:pathLst>
                  <a:path w="76779" h="86092" extrusionOk="0">
                    <a:moveTo>
                      <a:pt x="54758" y="1"/>
                    </a:moveTo>
                    <a:cubicBezTo>
                      <a:pt x="51635" y="1"/>
                      <a:pt x="48439" y="1465"/>
                      <a:pt x="45730" y="3153"/>
                    </a:cubicBezTo>
                    <a:cubicBezTo>
                      <a:pt x="38841" y="7445"/>
                      <a:pt x="33295" y="37834"/>
                      <a:pt x="33295" y="37834"/>
                    </a:cubicBezTo>
                    <a:cubicBezTo>
                      <a:pt x="33295" y="37834"/>
                      <a:pt x="28362" y="30530"/>
                      <a:pt x="12932" y="18999"/>
                    </a:cubicBezTo>
                    <a:cubicBezTo>
                      <a:pt x="4030" y="21033"/>
                      <a:pt x="1" y="33090"/>
                      <a:pt x="1" y="33090"/>
                    </a:cubicBezTo>
                    <a:cubicBezTo>
                      <a:pt x="1" y="33090"/>
                      <a:pt x="21183" y="79816"/>
                      <a:pt x="51480" y="86015"/>
                    </a:cubicBezTo>
                    <a:cubicBezTo>
                      <a:pt x="51727" y="86066"/>
                      <a:pt x="51985" y="86091"/>
                      <a:pt x="52253" y="86091"/>
                    </a:cubicBezTo>
                    <a:cubicBezTo>
                      <a:pt x="60213" y="86091"/>
                      <a:pt x="76778" y="63708"/>
                      <a:pt x="66627" y="15031"/>
                    </a:cubicBezTo>
                    <a:cubicBezTo>
                      <a:pt x="64221" y="3489"/>
                      <a:pt x="59577" y="1"/>
                      <a:pt x="54758" y="1"/>
                    </a:cubicBezTo>
                    <a:close/>
                  </a:path>
                </a:pathLst>
              </a:custGeom>
              <a:solidFill>
                <a:srgbClr val="CC9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67;p21">
                <a:extLst>
                  <a:ext uri="{FF2B5EF4-FFF2-40B4-BE49-F238E27FC236}">
                    <a16:creationId xmlns:a16="http://schemas.microsoft.com/office/drawing/2014/main" id="{1E3B52EC-4A4D-C921-A4E0-8B40EA7E1129}"/>
                  </a:ext>
                </a:extLst>
              </p:cNvPr>
              <p:cNvSpPr/>
              <p:nvPr/>
            </p:nvSpPr>
            <p:spPr>
              <a:xfrm>
                <a:off x="12070861" y="7793115"/>
                <a:ext cx="457275" cy="1488675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59547" extrusionOk="0">
                    <a:moveTo>
                      <a:pt x="15689" y="1"/>
                    </a:moveTo>
                    <a:lnTo>
                      <a:pt x="15689" y="1"/>
                    </a:lnTo>
                    <a:cubicBezTo>
                      <a:pt x="16009" y="2770"/>
                      <a:pt x="16291" y="5539"/>
                      <a:pt x="16468" y="8316"/>
                    </a:cubicBezTo>
                    <a:cubicBezTo>
                      <a:pt x="16669" y="11090"/>
                      <a:pt x="16808" y="13864"/>
                      <a:pt x="16886" y="16638"/>
                    </a:cubicBezTo>
                    <a:cubicBezTo>
                      <a:pt x="17019" y="22184"/>
                      <a:pt x="16918" y="27739"/>
                      <a:pt x="16259" y="33223"/>
                    </a:cubicBezTo>
                    <a:cubicBezTo>
                      <a:pt x="15942" y="35965"/>
                      <a:pt x="15484" y="38691"/>
                      <a:pt x="14804" y="41354"/>
                    </a:cubicBezTo>
                    <a:cubicBezTo>
                      <a:pt x="14150" y="44024"/>
                      <a:pt x="13243" y="46626"/>
                      <a:pt x="12035" y="49080"/>
                    </a:cubicBezTo>
                    <a:cubicBezTo>
                      <a:pt x="10819" y="51524"/>
                      <a:pt x="9244" y="53808"/>
                      <a:pt x="7205" y="55637"/>
                    </a:cubicBezTo>
                    <a:cubicBezTo>
                      <a:pt x="5195" y="57500"/>
                      <a:pt x="2687" y="58800"/>
                      <a:pt x="1" y="59546"/>
                    </a:cubicBezTo>
                    <a:cubicBezTo>
                      <a:pt x="2757" y="59100"/>
                      <a:pt x="5406" y="57902"/>
                      <a:pt x="7635" y="56144"/>
                    </a:cubicBezTo>
                    <a:cubicBezTo>
                      <a:pt x="9859" y="54369"/>
                      <a:pt x="11629" y="52063"/>
                      <a:pt x="12973" y="49570"/>
                    </a:cubicBezTo>
                    <a:cubicBezTo>
                      <a:pt x="15686" y="44556"/>
                      <a:pt x="16913" y="38939"/>
                      <a:pt x="17606" y="33382"/>
                    </a:cubicBezTo>
                    <a:cubicBezTo>
                      <a:pt x="18249" y="27797"/>
                      <a:pt x="18291" y="22172"/>
                      <a:pt x="17941" y="16591"/>
                    </a:cubicBezTo>
                    <a:cubicBezTo>
                      <a:pt x="17593" y="11010"/>
                      <a:pt x="16867" y="5454"/>
                      <a:pt x="15689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68;p21">
                <a:extLst>
                  <a:ext uri="{FF2B5EF4-FFF2-40B4-BE49-F238E27FC236}">
                    <a16:creationId xmlns:a16="http://schemas.microsoft.com/office/drawing/2014/main" id="{06F2F9B0-76E2-1E38-8FFC-7F7D3F4023F2}"/>
                  </a:ext>
                </a:extLst>
              </p:cNvPr>
              <p:cNvSpPr/>
              <p:nvPr/>
            </p:nvSpPr>
            <p:spPr>
              <a:xfrm>
                <a:off x="11611436" y="8071065"/>
                <a:ext cx="89825" cy="5019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20078" extrusionOk="0">
                    <a:moveTo>
                      <a:pt x="201" y="1"/>
                    </a:moveTo>
                    <a:cubicBezTo>
                      <a:pt x="16" y="1719"/>
                      <a:pt x="1" y="3438"/>
                      <a:pt x="59" y="5150"/>
                    </a:cubicBezTo>
                    <a:cubicBezTo>
                      <a:pt x="111" y="6864"/>
                      <a:pt x="273" y="8572"/>
                      <a:pt x="486" y="10276"/>
                    </a:cubicBezTo>
                    <a:cubicBezTo>
                      <a:pt x="728" y="11975"/>
                      <a:pt x="1038" y="13673"/>
                      <a:pt x="1498" y="15339"/>
                    </a:cubicBezTo>
                    <a:cubicBezTo>
                      <a:pt x="1959" y="16991"/>
                      <a:pt x="2542" y="18685"/>
                      <a:pt x="3592" y="20078"/>
                    </a:cubicBezTo>
                    <a:cubicBezTo>
                      <a:pt x="3056" y="18440"/>
                      <a:pt x="2799" y="16786"/>
                      <a:pt x="2532" y="15116"/>
                    </a:cubicBezTo>
                    <a:cubicBezTo>
                      <a:pt x="2292" y="13445"/>
                      <a:pt x="2046" y="11774"/>
                      <a:pt x="1829" y="10094"/>
                    </a:cubicBezTo>
                    <a:cubicBezTo>
                      <a:pt x="1592" y="8416"/>
                      <a:pt x="1375" y="6735"/>
                      <a:pt x="1109" y="5054"/>
                    </a:cubicBezTo>
                    <a:cubicBezTo>
                      <a:pt x="854" y="3370"/>
                      <a:pt x="576" y="1687"/>
                      <a:pt x="201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69;p21">
                <a:extLst>
                  <a:ext uri="{FF2B5EF4-FFF2-40B4-BE49-F238E27FC236}">
                    <a16:creationId xmlns:a16="http://schemas.microsoft.com/office/drawing/2014/main" id="{6EEDFC23-AF84-E7A9-5F64-BBFEA688A212}"/>
                  </a:ext>
                </a:extLst>
              </p:cNvPr>
              <p:cNvSpPr/>
              <p:nvPr/>
            </p:nvSpPr>
            <p:spPr>
              <a:xfrm>
                <a:off x="11805186" y="4757615"/>
                <a:ext cx="1435700" cy="1791800"/>
              </a:xfrm>
              <a:custGeom>
                <a:avLst/>
                <a:gdLst/>
                <a:ahLst/>
                <a:cxnLst/>
                <a:rect l="l" t="t" r="r" b="b"/>
                <a:pathLst>
                  <a:path w="57428" h="71672" extrusionOk="0">
                    <a:moveTo>
                      <a:pt x="28715" y="1"/>
                    </a:moveTo>
                    <a:cubicBezTo>
                      <a:pt x="12856" y="1"/>
                      <a:pt x="1" y="15488"/>
                      <a:pt x="1" y="34592"/>
                    </a:cubicBezTo>
                    <a:cubicBezTo>
                      <a:pt x="1" y="53697"/>
                      <a:pt x="2230" y="71671"/>
                      <a:pt x="18088" y="71671"/>
                    </a:cubicBezTo>
                    <a:cubicBezTo>
                      <a:pt x="28715" y="71671"/>
                      <a:pt x="57428" y="53697"/>
                      <a:pt x="57428" y="34592"/>
                    </a:cubicBezTo>
                    <a:cubicBezTo>
                      <a:pt x="57428" y="15488"/>
                      <a:pt x="44572" y="1"/>
                      <a:pt x="28715" y="1"/>
                    </a:cubicBezTo>
                    <a:close/>
                  </a:path>
                </a:pathLst>
              </a:custGeom>
              <a:solidFill>
                <a:srgbClr val="F5C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0;p21">
                <a:extLst>
                  <a:ext uri="{FF2B5EF4-FFF2-40B4-BE49-F238E27FC236}">
                    <a16:creationId xmlns:a16="http://schemas.microsoft.com/office/drawing/2014/main" id="{683A2665-5C27-9335-DE1D-E36704AA55AD}"/>
                  </a:ext>
                </a:extLst>
              </p:cNvPr>
              <p:cNvSpPr/>
              <p:nvPr/>
            </p:nvSpPr>
            <p:spPr>
              <a:xfrm>
                <a:off x="12627536" y="4045465"/>
                <a:ext cx="8139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28487" extrusionOk="0">
                    <a:moveTo>
                      <a:pt x="16279" y="0"/>
                    </a:moveTo>
                    <a:cubicBezTo>
                      <a:pt x="11962" y="0"/>
                      <a:pt x="7821" y="1500"/>
                      <a:pt x="4768" y="4172"/>
                    </a:cubicBezTo>
                    <a:cubicBezTo>
                      <a:pt x="1716" y="6843"/>
                      <a:pt x="0" y="10466"/>
                      <a:pt x="0" y="14243"/>
                    </a:cubicBezTo>
                    <a:cubicBezTo>
                      <a:pt x="0" y="18021"/>
                      <a:pt x="1716" y="21644"/>
                      <a:pt x="4768" y="24315"/>
                    </a:cubicBezTo>
                    <a:cubicBezTo>
                      <a:pt x="7821" y="26987"/>
                      <a:pt x="11962" y="28487"/>
                      <a:pt x="16279" y="28487"/>
                    </a:cubicBezTo>
                    <a:cubicBezTo>
                      <a:pt x="20596" y="28487"/>
                      <a:pt x="24736" y="26987"/>
                      <a:pt x="27789" y="24315"/>
                    </a:cubicBezTo>
                    <a:cubicBezTo>
                      <a:pt x="30842" y="21644"/>
                      <a:pt x="32557" y="18021"/>
                      <a:pt x="32557" y="14243"/>
                    </a:cubicBezTo>
                    <a:cubicBezTo>
                      <a:pt x="32557" y="10466"/>
                      <a:pt x="30842" y="6843"/>
                      <a:pt x="27789" y="4172"/>
                    </a:cubicBezTo>
                    <a:cubicBezTo>
                      <a:pt x="24736" y="1500"/>
                      <a:pt x="20596" y="0"/>
                      <a:pt x="16279" y="0"/>
                    </a:cubicBezTo>
                    <a:close/>
                  </a:path>
                </a:pathLst>
              </a:custGeom>
              <a:solidFill>
                <a:srgbClr val="4778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1;p21">
                <a:extLst>
                  <a:ext uri="{FF2B5EF4-FFF2-40B4-BE49-F238E27FC236}">
                    <a16:creationId xmlns:a16="http://schemas.microsoft.com/office/drawing/2014/main" id="{D3F6C6F3-047F-C093-346B-95EE57EEF650}"/>
                  </a:ext>
                </a:extLst>
              </p:cNvPr>
              <p:cNvSpPr/>
              <p:nvPr/>
            </p:nvSpPr>
            <p:spPr>
              <a:xfrm>
                <a:off x="11574136" y="4437665"/>
                <a:ext cx="2054475" cy="1799975"/>
              </a:xfrm>
              <a:custGeom>
                <a:avLst/>
                <a:gdLst/>
                <a:ahLst/>
                <a:cxnLst/>
                <a:rect l="l" t="t" r="r" b="b"/>
                <a:pathLst>
                  <a:path w="82179" h="71999" extrusionOk="0">
                    <a:moveTo>
                      <a:pt x="54684" y="0"/>
                    </a:moveTo>
                    <a:cubicBezTo>
                      <a:pt x="52231" y="0"/>
                      <a:pt x="49634" y="535"/>
                      <a:pt x="46908" y="1720"/>
                    </a:cubicBezTo>
                    <a:cubicBezTo>
                      <a:pt x="45858" y="1682"/>
                      <a:pt x="44832" y="1663"/>
                      <a:pt x="43829" y="1663"/>
                    </a:cubicBezTo>
                    <a:cubicBezTo>
                      <a:pt x="1" y="1663"/>
                      <a:pt x="1543" y="37629"/>
                      <a:pt x="9833" y="40392"/>
                    </a:cubicBezTo>
                    <a:cubicBezTo>
                      <a:pt x="23711" y="38543"/>
                      <a:pt x="23892" y="28609"/>
                      <a:pt x="23480" y="24980"/>
                    </a:cubicBezTo>
                    <a:lnTo>
                      <a:pt x="23480" y="24980"/>
                    </a:lnTo>
                    <a:cubicBezTo>
                      <a:pt x="25994" y="39701"/>
                      <a:pt x="29679" y="43770"/>
                      <a:pt x="33237" y="43770"/>
                    </a:cubicBezTo>
                    <a:cubicBezTo>
                      <a:pt x="37407" y="43770"/>
                      <a:pt x="41402" y="38182"/>
                      <a:pt x="43135" y="37603"/>
                    </a:cubicBezTo>
                    <a:lnTo>
                      <a:pt x="43135" y="37603"/>
                    </a:lnTo>
                    <a:cubicBezTo>
                      <a:pt x="45487" y="45714"/>
                      <a:pt x="40188" y="71998"/>
                      <a:pt x="55659" y="71998"/>
                    </a:cubicBezTo>
                    <a:cubicBezTo>
                      <a:pt x="58231" y="71998"/>
                      <a:pt x="61377" y="71272"/>
                      <a:pt x="65227" y="69615"/>
                    </a:cubicBezTo>
                    <a:cubicBezTo>
                      <a:pt x="76123" y="63389"/>
                      <a:pt x="82178" y="50183"/>
                      <a:pt x="80883" y="34446"/>
                    </a:cubicBezTo>
                    <a:cubicBezTo>
                      <a:pt x="79766" y="20881"/>
                      <a:pt x="70013" y="0"/>
                      <a:pt x="54684" y="0"/>
                    </a:cubicBezTo>
                    <a:close/>
                  </a:path>
                </a:pathLst>
              </a:custGeom>
              <a:solidFill>
                <a:srgbClr val="4778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2;p21">
                <a:extLst>
                  <a:ext uri="{FF2B5EF4-FFF2-40B4-BE49-F238E27FC236}">
                    <a16:creationId xmlns:a16="http://schemas.microsoft.com/office/drawing/2014/main" id="{F99753C0-A85E-6194-0338-E3331DEA3F44}"/>
                  </a:ext>
                </a:extLst>
              </p:cNvPr>
              <p:cNvSpPr/>
              <p:nvPr/>
            </p:nvSpPr>
            <p:spPr>
              <a:xfrm>
                <a:off x="12746836" y="4437515"/>
                <a:ext cx="584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23371" h="8310" extrusionOk="0">
                    <a:moveTo>
                      <a:pt x="6743" y="0"/>
                    </a:moveTo>
                    <a:cubicBezTo>
                      <a:pt x="6576" y="0"/>
                      <a:pt x="6409" y="3"/>
                      <a:pt x="6242" y="9"/>
                    </a:cubicBezTo>
                    <a:cubicBezTo>
                      <a:pt x="4058" y="86"/>
                      <a:pt x="1827" y="556"/>
                      <a:pt x="0" y="1726"/>
                    </a:cubicBezTo>
                    <a:cubicBezTo>
                      <a:pt x="1619" y="1214"/>
                      <a:pt x="3279" y="1026"/>
                      <a:pt x="4923" y="1026"/>
                    </a:cubicBezTo>
                    <a:cubicBezTo>
                      <a:pt x="5358" y="1026"/>
                      <a:pt x="5793" y="1039"/>
                      <a:pt x="6226" y="1063"/>
                    </a:cubicBezTo>
                    <a:cubicBezTo>
                      <a:pt x="8295" y="1202"/>
                      <a:pt x="10325" y="1658"/>
                      <a:pt x="12282" y="2334"/>
                    </a:cubicBezTo>
                    <a:lnTo>
                      <a:pt x="13749" y="2855"/>
                    </a:lnTo>
                    <a:lnTo>
                      <a:pt x="15172" y="3501"/>
                    </a:lnTo>
                    <a:lnTo>
                      <a:pt x="15891" y="3813"/>
                    </a:lnTo>
                    <a:lnTo>
                      <a:pt x="16580" y="4186"/>
                    </a:lnTo>
                    <a:cubicBezTo>
                      <a:pt x="17039" y="4438"/>
                      <a:pt x="17505" y="4680"/>
                      <a:pt x="17974" y="4919"/>
                    </a:cubicBezTo>
                    <a:lnTo>
                      <a:pt x="20692" y="6548"/>
                    </a:lnTo>
                    <a:cubicBezTo>
                      <a:pt x="21567" y="7145"/>
                      <a:pt x="22446" y="7747"/>
                      <a:pt x="23370" y="8310"/>
                    </a:cubicBezTo>
                    <a:cubicBezTo>
                      <a:pt x="22644" y="7520"/>
                      <a:pt x="21869" y="6772"/>
                      <a:pt x="21093" y="6017"/>
                    </a:cubicBezTo>
                    <a:cubicBezTo>
                      <a:pt x="20255" y="5344"/>
                      <a:pt x="19422" y="4644"/>
                      <a:pt x="18535" y="4022"/>
                    </a:cubicBezTo>
                    <a:cubicBezTo>
                      <a:pt x="16726" y="2830"/>
                      <a:pt x="14817" y="1730"/>
                      <a:pt x="12721" y="1051"/>
                    </a:cubicBezTo>
                    <a:cubicBezTo>
                      <a:pt x="10800" y="414"/>
                      <a:pt x="8779" y="0"/>
                      <a:pt x="6743" y="0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3;p21">
                <a:extLst>
                  <a:ext uri="{FF2B5EF4-FFF2-40B4-BE49-F238E27FC236}">
                    <a16:creationId xmlns:a16="http://schemas.microsoft.com/office/drawing/2014/main" id="{F57833E4-70B0-1A30-8953-B0043963A337}"/>
                  </a:ext>
                </a:extLst>
              </p:cNvPr>
              <p:cNvSpPr/>
              <p:nvPr/>
            </p:nvSpPr>
            <p:spPr>
              <a:xfrm>
                <a:off x="11667011" y="5622415"/>
                <a:ext cx="176725" cy="50310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0124" extrusionOk="0">
                    <a:moveTo>
                      <a:pt x="5528" y="0"/>
                    </a:moveTo>
                    <a:lnTo>
                      <a:pt x="1354" y="12107"/>
                    </a:lnTo>
                    <a:cubicBezTo>
                      <a:pt x="1" y="16033"/>
                      <a:pt x="2916" y="20123"/>
                      <a:pt x="7069" y="20123"/>
                    </a:cubicBezTo>
                    <a:lnTo>
                      <a:pt x="5528" y="0"/>
                    </a:lnTo>
                    <a:close/>
                  </a:path>
                </a:pathLst>
              </a:custGeom>
              <a:solidFill>
                <a:srgbClr val="F5C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4;p21">
                <a:extLst>
                  <a:ext uri="{FF2B5EF4-FFF2-40B4-BE49-F238E27FC236}">
                    <a16:creationId xmlns:a16="http://schemas.microsoft.com/office/drawing/2014/main" id="{D2424B9A-67D0-1DC1-75CF-8A3B3A054BD7}"/>
                  </a:ext>
                </a:extLst>
              </p:cNvPr>
              <p:cNvSpPr/>
              <p:nvPr/>
            </p:nvSpPr>
            <p:spPr>
              <a:xfrm>
                <a:off x="11648536" y="5309190"/>
                <a:ext cx="1688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8217" extrusionOk="0">
                    <a:moveTo>
                      <a:pt x="2568" y="1459"/>
                    </a:moveTo>
                    <a:lnTo>
                      <a:pt x="2568" y="1459"/>
                    </a:lnTo>
                    <a:cubicBezTo>
                      <a:pt x="3107" y="2038"/>
                      <a:pt x="4200" y="4533"/>
                      <a:pt x="4897" y="8932"/>
                    </a:cubicBezTo>
                    <a:cubicBezTo>
                      <a:pt x="5594" y="13330"/>
                      <a:pt x="5327" y="16040"/>
                      <a:pt x="4993" y="16758"/>
                    </a:cubicBezTo>
                    <a:cubicBezTo>
                      <a:pt x="4454" y="16179"/>
                      <a:pt x="3361" y="13683"/>
                      <a:pt x="2664" y="9285"/>
                    </a:cubicBezTo>
                    <a:cubicBezTo>
                      <a:pt x="1966" y="4888"/>
                      <a:pt x="2234" y="2177"/>
                      <a:pt x="2568" y="1459"/>
                    </a:cubicBezTo>
                    <a:close/>
                    <a:moveTo>
                      <a:pt x="2503" y="0"/>
                    </a:moveTo>
                    <a:cubicBezTo>
                      <a:pt x="2449" y="0"/>
                      <a:pt x="2393" y="4"/>
                      <a:pt x="2338" y="13"/>
                    </a:cubicBezTo>
                    <a:cubicBezTo>
                      <a:pt x="1" y="385"/>
                      <a:pt x="1083" y="7980"/>
                      <a:pt x="1325" y="9498"/>
                    </a:cubicBezTo>
                    <a:cubicBezTo>
                      <a:pt x="1560" y="10981"/>
                      <a:pt x="2822" y="18217"/>
                      <a:pt x="5057" y="18217"/>
                    </a:cubicBezTo>
                    <a:cubicBezTo>
                      <a:pt x="5112" y="18217"/>
                      <a:pt x="5166" y="18212"/>
                      <a:pt x="5221" y="18202"/>
                    </a:cubicBezTo>
                    <a:cubicBezTo>
                      <a:pt x="6098" y="18064"/>
                      <a:pt x="6556" y="17015"/>
                      <a:pt x="6665" y="14900"/>
                    </a:cubicBezTo>
                    <a:cubicBezTo>
                      <a:pt x="6752" y="13210"/>
                      <a:pt x="6601" y="11015"/>
                      <a:pt x="6236" y="8719"/>
                    </a:cubicBezTo>
                    <a:cubicBezTo>
                      <a:pt x="6001" y="7237"/>
                      <a:pt x="4738" y="0"/>
                      <a:pt x="2503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5;p21">
                <a:extLst>
                  <a:ext uri="{FF2B5EF4-FFF2-40B4-BE49-F238E27FC236}">
                    <a16:creationId xmlns:a16="http://schemas.microsoft.com/office/drawing/2014/main" id="{237E5D3A-7F83-829B-5DDD-C611578F52A8}"/>
                  </a:ext>
                </a:extLst>
              </p:cNvPr>
              <p:cNvSpPr/>
              <p:nvPr/>
            </p:nvSpPr>
            <p:spPr>
              <a:xfrm>
                <a:off x="11785061" y="5388690"/>
                <a:ext cx="789675" cy="157575"/>
              </a:xfrm>
              <a:custGeom>
                <a:avLst/>
                <a:gdLst/>
                <a:ahLst/>
                <a:cxnLst/>
                <a:rect l="l" t="t" r="r" b="b"/>
                <a:pathLst>
                  <a:path w="31587" h="6303" extrusionOk="0">
                    <a:moveTo>
                      <a:pt x="31375" y="0"/>
                    </a:moveTo>
                    <a:lnTo>
                      <a:pt x="1" y="4963"/>
                    </a:lnTo>
                    <a:lnTo>
                      <a:pt x="213" y="6303"/>
                    </a:lnTo>
                    <a:lnTo>
                      <a:pt x="31587" y="134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76;p21">
                <a:extLst>
                  <a:ext uri="{FF2B5EF4-FFF2-40B4-BE49-F238E27FC236}">
                    <a16:creationId xmlns:a16="http://schemas.microsoft.com/office/drawing/2014/main" id="{7AD0D705-E03C-2A2C-7708-F7AA29FB2DEE}"/>
                  </a:ext>
                </a:extLst>
              </p:cNvPr>
              <p:cNvSpPr/>
              <p:nvPr/>
            </p:nvSpPr>
            <p:spPr>
              <a:xfrm>
                <a:off x="12373311" y="5141915"/>
                <a:ext cx="404200" cy="623725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24949" extrusionOk="0">
                    <a:moveTo>
                      <a:pt x="6248" y="1"/>
                    </a:moveTo>
                    <a:cubicBezTo>
                      <a:pt x="5968" y="1"/>
                      <a:pt x="5689" y="31"/>
                      <a:pt x="5413" y="92"/>
                    </a:cubicBezTo>
                    <a:cubicBezTo>
                      <a:pt x="1763" y="906"/>
                      <a:pt x="0" y="6929"/>
                      <a:pt x="1475" y="13547"/>
                    </a:cubicBezTo>
                    <a:cubicBezTo>
                      <a:pt x="2853" y="19727"/>
                      <a:pt x="3383" y="24948"/>
                      <a:pt x="6421" y="24948"/>
                    </a:cubicBezTo>
                    <a:cubicBezTo>
                      <a:pt x="6636" y="24948"/>
                      <a:pt x="6863" y="24922"/>
                      <a:pt x="7104" y="24868"/>
                    </a:cubicBezTo>
                    <a:cubicBezTo>
                      <a:pt x="10755" y="24056"/>
                      <a:pt x="16168" y="17217"/>
                      <a:pt x="14693" y="10601"/>
                    </a:cubicBezTo>
                    <a:cubicBezTo>
                      <a:pt x="13330" y="4484"/>
                      <a:pt x="9676" y="1"/>
                      <a:pt x="6248" y="1"/>
                    </a:cubicBezTo>
                    <a:close/>
                  </a:path>
                </a:pathLst>
              </a:custGeom>
              <a:solidFill>
                <a:srgbClr val="F5C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477;p21">
              <a:extLst>
                <a:ext uri="{FF2B5EF4-FFF2-40B4-BE49-F238E27FC236}">
                  <a16:creationId xmlns:a16="http://schemas.microsoft.com/office/drawing/2014/main" id="{FA7A27CF-1DBD-E7D0-E36E-A7EF4C48F824}"/>
                </a:ext>
              </a:extLst>
            </p:cNvPr>
            <p:cNvSpPr/>
            <p:nvPr/>
          </p:nvSpPr>
          <p:spPr>
            <a:xfrm>
              <a:off x="12320772" y="62177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78;p21">
              <a:extLst>
                <a:ext uri="{FF2B5EF4-FFF2-40B4-BE49-F238E27FC236}">
                  <a16:creationId xmlns:a16="http://schemas.microsoft.com/office/drawing/2014/main" id="{CC5AA8CE-DE63-B96F-1CF4-5482F12738F5}"/>
                </a:ext>
              </a:extLst>
            </p:cNvPr>
            <p:cNvSpPr/>
            <p:nvPr/>
          </p:nvSpPr>
          <p:spPr>
            <a:xfrm>
              <a:off x="11568297" y="63320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79;p21">
              <a:extLst>
                <a:ext uri="{FF2B5EF4-FFF2-40B4-BE49-F238E27FC236}">
                  <a16:creationId xmlns:a16="http://schemas.microsoft.com/office/drawing/2014/main" id="{B238EBD8-A468-A52A-5DCB-E639A6207DC6}"/>
                </a:ext>
              </a:extLst>
            </p:cNvPr>
            <p:cNvSpPr/>
            <p:nvPr/>
          </p:nvSpPr>
          <p:spPr>
            <a:xfrm>
              <a:off x="11911197" y="6684474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0;p21">
              <a:extLst>
                <a:ext uri="{FF2B5EF4-FFF2-40B4-BE49-F238E27FC236}">
                  <a16:creationId xmlns:a16="http://schemas.microsoft.com/office/drawing/2014/main" id="{CEE0CA79-7397-2B70-42C1-D61437C8E51F}"/>
                </a:ext>
              </a:extLst>
            </p:cNvPr>
            <p:cNvSpPr/>
            <p:nvPr/>
          </p:nvSpPr>
          <p:spPr>
            <a:xfrm>
              <a:off x="12320772" y="6684474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81;p21">
              <a:extLst>
                <a:ext uri="{FF2B5EF4-FFF2-40B4-BE49-F238E27FC236}">
                  <a16:creationId xmlns:a16="http://schemas.microsoft.com/office/drawing/2014/main" id="{979FC435-5F63-545C-AE67-2C46442E30D1}"/>
                </a:ext>
              </a:extLst>
            </p:cNvPr>
            <p:cNvSpPr/>
            <p:nvPr/>
          </p:nvSpPr>
          <p:spPr>
            <a:xfrm>
              <a:off x="11259085" y="69035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82;p21">
              <a:extLst>
                <a:ext uri="{FF2B5EF4-FFF2-40B4-BE49-F238E27FC236}">
                  <a16:creationId xmlns:a16="http://schemas.microsoft.com/office/drawing/2014/main" id="{2A7350E7-9E64-C9E6-E5B7-E2E78EE7C86D}"/>
                </a:ext>
              </a:extLst>
            </p:cNvPr>
            <p:cNvSpPr/>
            <p:nvPr/>
          </p:nvSpPr>
          <p:spPr>
            <a:xfrm>
              <a:off x="11911197" y="7370274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83;p21">
              <a:extLst>
                <a:ext uri="{FF2B5EF4-FFF2-40B4-BE49-F238E27FC236}">
                  <a16:creationId xmlns:a16="http://schemas.microsoft.com/office/drawing/2014/main" id="{E0FF2902-2135-544C-EC82-51897E59891F}"/>
                </a:ext>
              </a:extLst>
            </p:cNvPr>
            <p:cNvSpPr/>
            <p:nvPr/>
          </p:nvSpPr>
          <p:spPr>
            <a:xfrm>
              <a:off x="12435072" y="76274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84;p21">
              <a:extLst>
                <a:ext uri="{FF2B5EF4-FFF2-40B4-BE49-F238E27FC236}">
                  <a16:creationId xmlns:a16="http://schemas.microsoft.com/office/drawing/2014/main" id="{0036741B-B8D0-AE09-F467-B6E59B44450B}"/>
                </a:ext>
              </a:extLst>
            </p:cNvPr>
            <p:cNvSpPr/>
            <p:nvPr/>
          </p:nvSpPr>
          <p:spPr>
            <a:xfrm>
              <a:off x="11844522" y="77417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85;p21">
              <a:extLst>
                <a:ext uri="{FF2B5EF4-FFF2-40B4-BE49-F238E27FC236}">
                  <a16:creationId xmlns:a16="http://schemas.microsoft.com/office/drawing/2014/main" id="{32CD099E-B7A5-C390-2F03-AAAF631E5A31}"/>
                </a:ext>
              </a:extLst>
            </p:cNvPr>
            <p:cNvSpPr/>
            <p:nvPr/>
          </p:nvSpPr>
          <p:spPr>
            <a:xfrm>
              <a:off x="11373385" y="7484574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86;p21">
              <a:extLst>
                <a:ext uri="{FF2B5EF4-FFF2-40B4-BE49-F238E27FC236}">
                  <a16:creationId xmlns:a16="http://schemas.microsoft.com/office/drawing/2014/main" id="{03E176AD-5183-01C5-BDCF-BD8E981DC4BA}"/>
                </a:ext>
              </a:extLst>
            </p:cNvPr>
            <p:cNvSpPr/>
            <p:nvPr/>
          </p:nvSpPr>
          <p:spPr>
            <a:xfrm>
              <a:off x="10678060" y="71321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02;p22">
            <a:extLst>
              <a:ext uri="{FF2B5EF4-FFF2-40B4-BE49-F238E27FC236}">
                <a16:creationId xmlns:a16="http://schemas.microsoft.com/office/drawing/2014/main" id="{4D22EB6D-5F74-35B0-CA71-B4599F2EA216}"/>
              </a:ext>
            </a:extLst>
          </p:cNvPr>
          <p:cNvSpPr txBox="1"/>
          <p:nvPr/>
        </p:nvSpPr>
        <p:spPr>
          <a:xfrm>
            <a:off x="1849903" y="1994694"/>
            <a:ext cx="8513749" cy="382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dirty="0" err="1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Berdasarkan</a:t>
            </a:r>
            <a:r>
              <a:rPr lang="en" dirty="0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 </a:t>
            </a:r>
            <a:r>
              <a:rPr lang="en" dirty="0" err="1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hasil</a:t>
            </a:r>
            <a:r>
              <a:rPr lang="en" dirty="0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analisis</a:t>
            </a:r>
            <a:r>
              <a:rPr lang="en" dirty="0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 </a:t>
            </a:r>
            <a:r>
              <a:rPr lang="en" dirty="0" err="1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sentimen</a:t>
            </a:r>
            <a:r>
              <a:rPr lang="en" dirty="0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 </a:t>
            </a:r>
            <a:r>
              <a:rPr lang="en" dirty="0" err="1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sebelumnya</a:t>
            </a:r>
            <a:r>
              <a:rPr lang="en" dirty="0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dapat</a:t>
            </a:r>
            <a:r>
              <a:rPr lang="en" dirty="0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disimpulkan</a:t>
            </a:r>
            <a:r>
              <a:rPr lang="en" dirty="0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 </a:t>
            </a:r>
            <a:r>
              <a:rPr lang="en" dirty="0" err="1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sebagai</a:t>
            </a:r>
            <a:r>
              <a:rPr lang="en" dirty="0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berikut</a:t>
            </a:r>
            <a:r>
              <a:rPr lang="en" dirty="0">
                <a:solidFill>
                  <a:schemeClr val="bg1"/>
                </a:solidFill>
                <a:latin typeface="Josefin Sans"/>
                <a:ea typeface="+mn-lt"/>
                <a:cs typeface="+mn-lt"/>
                <a:sym typeface="Josefin Slab SemiBold"/>
              </a:rPr>
              <a:t>:</a:t>
            </a:r>
            <a:endParaRPr lang="en" dirty="0">
              <a:solidFill>
                <a:schemeClr val="bg1"/>
              </a:solidFill>
              <a:latin typeface="Josefin Sans"/>
              <a:ea typeface="+mn-lt"/>
              <a:cs typeface="+mn-lt"/>
            </a:endParaRPr>
          </a:p>
          <a:p>
            <a:pPr marL="495300" indent="-342900">
              <a:buAutoNum type="arabicPeriod"/>
            </a:pP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Dataset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terdiri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dari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tweet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dengan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sentimen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positif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netral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, dan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negatif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dengan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data tweet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berlabel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positif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sebanyak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6.416 tweet,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berlabel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negatif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sebanyak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3.436 tweet, dan label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netral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sebanyak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1.148 tweet.</a:t>
            </a:r>
            <a:endParaRPr lang="en" sz="2400">
              <a:solidFill>
                <a:schemeClr val="bg1"/>
              </a:solidFill>
              <a:latin typeface="Arial"/>
              <a:cs typeface="Arial"/>
            </a:endParaRPr>
          </a:p>
          <a:p>
            <a:pPr marL="495300" indent="-342900">
              <a:buAutoNum type="arabicPeriod"/>
            </a:pP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Hasil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analisis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sentimen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dengan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menggunakan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2 model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yaitu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Neural Network dan LSTM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dapat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dikategorikan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cukup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baik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namun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  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belum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sempurna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Namun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jika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dibandingkan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, model LSTM 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memiliki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performa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yang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lebih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baik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dibandingkan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model Neural Network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dengan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tingkat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akurasi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yang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lebih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tinggi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LSTM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sebesar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0,871 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sedangkan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Neural Network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sebesar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0,796</a:t>
            </a:r>
          </a:p>
          <a:p>
            <a:pPr marL="495300" indent="-342900">
              <a:buAutoNum type="arabicPeriod"/>
            </a:pP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API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memiliki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2 endpoint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untuk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masing-masing model yang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dapat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memproses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teks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dan input data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dengan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result label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positif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negatif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atau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netral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berdasarkan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sentimen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yang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ada</a:t>
            </a:r>
            <a:endParaRPr lang="en" dirty="0" err="1">
              <a:solidFill>
                <a:schemeClr val="bg1"/>
              </a:solidFill>
              <a:latin typeface="Calibri"/>
              <a:cs typeface="Calibri"/>
            </a:endParaRPr>
          </a:p>
          <a:p>
            <a:pPr marL="495300" indent="-342900">
              <a:buAutoNum type="arabicPeriod"/>
            </a:pPr>
            <a:endParaRPr lang="en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0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718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SARAN</a:t>
            </a:r>
            <a:endParaRPr lang="en-US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5B29CB0-D1E7-4EA6-B93E-EDF334AA48CB}"/>
              </a:ext>
            </a:extLst>
          </p:cNvPr>
          <p:cNvSpPr/>
          <p:nvPr/>
        </p:nvSpPr>
        <p:spPr>
          <a:xfrm>
            <a:off x="1697555" y="1861868"/>
            <a:ext cx="8960689" cy="398124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grpSp>
        <p:nvGrpSpPr>
          <p:cNvPr id="129" name="Google Shape;445;p21">
            <a:extLst>
              <a:ext uri="{FF2B5EF4-FFF2-40B4-BE49-F238E27FC236}">
                <a16:creationId xmlns:a16="http://schemas.microsoft.com/office/drawing/2014/main" id="{CD8EF20A-5687-8BAB-2237-544EDFFF7AF6}"/>
              </a:ext>
            </a:extLst>
          </p:cNvPr>
          <p:cNvGrpSpPr/>
          <p:nvPr/>
        </p:nvGrpSpPr>
        <p:grpSpPr>
          <a:xfrm>
            <a:off x="9404863" y="4045465"/>
            <a:ext cx="2920056" cy="2844881"/>
            <a:chOff x="9404860" y="4045465"/>
            <a:chExt cx="3753942" cy="4066957"/>
          </a:xfrm>
        </p:grpSpPr>
        <p:grpSp>
          <p:nvGrpSpPr>
            <p:cNvPr id="130" name="Google Shape;446;p21">
              <a:extLst>
                <a:ext uri="{FF2B5EF4-FFF2-40B4-BE49-F238E27FC236}">
                  <a16:creationId xmlns:a16="http://schemas.microsoft.com/office/drawing/2014/main" id="{7E74543F-1C47-B0E3-30FF-56507CAD6B58}"/>
                </a:ext>
              </a:extLst>
            </p:cNvPr>
            <p:cNvGrpSpPr/>
            <p:nvPr/>
          </p:nvGrpSpPr>
          <p:grpSpPr>
            <a:xfrm>
              <a:off x="9404860" y="4045465"/>
              <a:ext cx="3753942" cy="4066957"/>
              <a:chOff x="9404861" y="4045465"/>
              <a:chExt cx="5152975" cy="5238225"/>
            </a:xfrm>
          </p:grpSpPr>
          <p:sp>
            <p:nvSpPr>
              <p:cNvPr id="141" name="Google Shape;447;p21">
                <a:extLst>
                  <a:ext uri="{FF2B5EF4-FFF2-40B4-BE49-F238E27FC236}">
                    <a16:creationId xmlns:a16="http://schemas.microsoft.com/office/drawing/2014/main" id="{55D47386-E133-592D-1C42-48EB50EEFE8B}"/>
                  </a:ext>
                </a:extLst>
              </p:cNvPr>
              <p:cNvSpPr/>
              <p:nvPr/>
            </p:nvSpPr>
            <p:spPr>
              <a:xfrm>
                <a:off x="9404861" y="6763115"/>
                <a:ext cx="2264475" cy="1414525"/>
              </a:xfrm>
              <a:custGeom>
                <a:avLst/>
                <a:gdLst/>
                <a:ahLst/>
                <a:cxnLst/>
                <a:rect l="l" t="t" r="r" b="b"/>
                <a:pathLst>
                  <a:path w="90579" h="56581" extrusionOk="0">
                    <a:moveTo>
                      <a:pt x="45411" y="1"/>
                    </a:moveTo>
                    <a:cubicBezTo>
                      <a:pt x="45399" y="1"/>
                      <a:pt x="45388" y="1"/>
                      <a:pt x="45377" y="2"/>
                    </a:cubicBezTo>
                    <a:lnTo>
                      <a:pt x="908" y="2041"/>
                    </a:lnTo>
                    <a:cubicBezTo>
                      <a:pt x="301" y="2069"/>
                      <a:pt x="0" y="2792"/>
                      <a:pt x="409" y="3243"/>
                    </a:cubicBezTo>
                    <a:lnTo>
                      <a:pt x="48545" y="56345"/>
                    </a:lnTo>
                    <a:cubicBezTo>
                      <a:pt x="48683" y="56496"/>
                      <a:pt x="48876" y="56581"/>
                      <a:pt x="49077" y="56581"/>
                    </a:cubicBezTo>
                    <a:cubicBezTo>
                      <a:pt x="49126" y="56581"/>
                      <a:pt x="49176" y="56576"/>
                      <a:pt x="49225" y="56565"/>
                    </a:cubicBezTo>
                    <a:lnTo>
                      <a:pt x="89816" y="48083"/>
                    </a:lnTo>
                    <a:cubicBezTo>
                      <a:pt x="90368" y="47969"/>
                      <a:pt x="90579" y="47292"/>
                      <a:pt x="90191" y="46884"/>
                    </a:cubicBezTo>
                    <a:lnTo>
                      <a:pt x="45931" y="226"/>
                    </a:lnTo>
                    <a:cubicBezTo>
                      <a:pt x="45795" y="82"/>
                      <a:pt x="45607" y="1"/>
                      <a:pt x="45411" y="1"/>
                    </a:cubicBezTo>
                    <a:close/>
                  </a:path>
                </a:pathLst>
              </a:custGeom>
              <a:solidFill>
                <a:srgbClr val="4778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48;p21">
                <a:extLst>
                  <a:ext uri="{FF2B5EF4-FFF2-40B4-BE49-F238E27FC236}">
                    <a16:creationId xmlns:a16="http://schemas.microsoft.com/office/drawing/2014/main" id="{03E905BD-7C96-CA68-01E2-1BADE0F7F3D4}"/>
                  </a:ext>
                </a:extLst>
              </p:cNvPr>
              <p:cNvSpPr/>
              <p:nvPr/>
            </p:nvSpPr>
            <p:spPr>
              <a:xfrm>
                <a:off x="9528161" y="6779765"/>
                <a:ext cx="2048325" cy="1297475"/>
              </a:xfrm>
              <a:custGeom>
                <a:avLst/>
                <a:gdLst/>
                <a:ahLst/>
                <a:cxnLst/>
                <a:rect l="l" t="t" r="r" b="b"/>
                <a:pathLst>
                  <a:path w="81933" h="51899" extrusionOk="0">
                    <a:moveTo>
                      <a:pt x="40166" y="0"/>
                    </a:moveTo>
                    <a:cubicBezTo>
                      <a:pt x="40157" y="0"/>
                      <a:pt x="40148" y="1"/>
                      <a:pt x="40139" y="1"/>
                    </a:cubicBezTo>
                    <a:lnTo>
                      <a:pt x="768" y="1820"/>
                    </a:lnTo>
                    <a:cubicBezTo>
                      <a:pt x="254" y="1844"/>
                      <a:pt x="0" y="2456"/>
                      <a:pt x="345" y="2837"/>
                    </a:cubicBezTo>
                    <a:lnTo>
                      <a:pt x="45629" y="51699"/>
                    </a:lnTo>
                    <a:cubicBezTo>
                      <a:pt x="45746" y="51828"/>
                      <a:pt x="45910" y="51898"/>
                      <a:pt x="46080" y="51898"/>
                    </a:cubicBezTo>
                    <a:cubicBezTo>
                      <a:pt x="46121" y="51898"/>
                      <a:pt x="46163" y="51894"/>
                      <a:pt x="46205" y="51886"/>
                    </a:cubicBezTo>
                    <a:lnTo>
                      <a:pt x="81288" y="45077"/>
                    </a:lnTo>
                    <a:cubicBezTo>
                      <a:pt x="81755" y="44979"/>
                      <a:pt x="81933" y="44408"/>
                      <a:pt x="81606" y="44063"/>
                    </a:cubicBezTo>
                    <a:lnTo>
                      <a:pt x="40607" y="190"/>
                    </a:lnTo>
                    <a:cubicBezTo>
                      <a:pt x="40493" y="68"/>
                      <a:pt x="40333" y="0"/>
                      <a:pt x="40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49;p21">
                <a:extLst>
                  <a:ext uri="{FF2B5EF4-FFF2-40B4-BE49-F238E27FC236}">
                    <a16:creationId xmlns:a16="http://schemas.microsoft.com/office/drawing/2014/main" id="{3BED0A80-1027-E650-ECDD-32BBF97C8C32}"/>
                  </a:ext>
                </a:extLst>
              </p:cNvPr>
              <p:cNvSpPr/>
              <p:nvPr/>
            </p:nvSpPr>
            <p:spPr>
              <a:xfrm>
                <a:off x="9809261" y="6937340"/>
                <a:ext cx="76490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30596" h="2787" extrusionOk="0">
                    <a:moveTo>
                      <a:pt x="29004" y="0"/>
                    </a:moveTo>
                    <a:cubicBezTo>
                      <a:pt x="26965" y="0"/>
                      <a:pt x="24931" y="74"/>
                      <a:pt x="22900" y="177"/>
                    </a:cubicBezTo>
                    <a:cubicBezTo>
                      <a:pt x="20341" y="300"/>
                      <a:pt x="17789" y="501"/>
                      <a:pt x="15238" y="719"/>
                    </a:cubicBezTo>
                    <a:cubicBezTo>
                      <a:pt x="12689" y="963"/>
                      <a:pt x="10142" y="1221"/>
                      <a:pt x="7602" y="1558"/>
                    </a:cubicBezTo>
                    <a:cubicBezTo>
                      <a:pt x="5062" y="1887"/>
                      <a:pt x="2525" y="2263"/>
                      <a:pt x="0" y="2772"/>
                    </a:cubicBezTo>
                    <a:cubicBezTo>
                      <a:pt x="513" y="2782"/>
                      <a:pt x="1024" y="2787"/>
                      <a:pt x="1535" y="2787"/>
                    </a:cubicBezTo>
                    <a:cubicBezTo>
                      <a:pt x="3595" y="2787"/>
                      <a:pt x="5647" y="2713"/>
                      <a:pt x="7696" y="2609"/>
                    </a:cubicBezTo>
                    <a:cubicBezTo>
                      <a:pt x="10256" y="2487"/>
                      <a:pt x="12808" y="2286"/>
                      <a:pt x="15359" y="2069"/>
                    </a:cubicBezTo>
                    <a:cubicBezTo>
                      <a:pt x="17907" y="1828"/>
                      <a:pt x="20455" y="1569"/>
                      <a:pt x="22995" y="1232"/>
                    </a:cubicBezTo>
                    <a:cubicBezTo>
                      <a:pt x="25535" y="903"/>
                      <a:pt x="28072" y="527"/>
                      <a:pt x="30596" y="16"/>
                    </a:cubicBezTo>
                    <a:cubicBezTo>
                      <a:pt x="30065" y="5"/>
                      <a:pt x="29534" y="0"/>
                      <a:pt x="29004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0;p21">
                <a:extLst>
                  <a:ext uri="{FF2B5EF4-FFF2-40B4-BE49-F238E27FC236}">
                    <a16:creationId xmlns:a16="http://schemas.microsoft.com/office/drawing/2014/main" id="{03A79031-9A41-D35E-6639-2C921B20F8FF}"/>
                  </a:ext>
                </a:extLst>
              </p:cNvPr>
              <p:cNvSpPr/>
              <p:nvPr/>
            </p:nvSpPr>
            <p:spPr>
              <a:xfrm>
                <a:off x="9914986" y="7042190"/>
                <a:ext cx="7446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9786" h="2723" extrusionOk="0">
                    <a:moveTo>
                      <a:pt x="28036" y="0"/>
                    </a:moveTo>
                    <a:cubicBezTo>
                      <a:pt x="26116" y="0"/>
                      <a:pt x="24203" y="68"/>
                      <a:pt x="22291" y="164"/>
                    </a:cubicBezTo>
                    <a:cubicBezTo>
                      <a:pt x="19800" y="281"/>
                      <a:pt x="17315" y="475"/>
                      <a:pt x="14832" y="687"/>
                    </a:cubicBezTo>
                    <a:cubicBezTo>
                      <a:pt x="12352" y="924"/>
                      <a:pt x="9872" y="1177"/>
                      <a:pt x="7400" y="1507"/>
                    </a:cubicBezTo>
                    <a:cubicBezTo>
                      <a:pt x="4926" y="1831"/>
                      <a:pt x="2458" y="2200"/>
                      <a:pt x="0" y="2704"/>
                    </a:cubicBezTo>
                    <a:cubicBezTo>
                      <a:pt x="563" y="2717"/>
                      <a:pt x="1126" y="2722"/>
                      <a:pt x="1687" y="2722"/>
                    </a:cubicBezTo>
                    <a:cubicBezTo>
                      <a:pt x="3628" y="2722"/>
                      <a:pt x="5562" y="2654"/>
                      <a:pt x="7494" y="2558"/>
                    </a:cubicBezTo>
                    <a:cubicBezTo>
                      <a:pt x="9986" y="2442"/>
                      <a:pt x="12470" y="2247"/>
                      <a:pt x="14953" y="2036"/>
                    </a:cubicBezTo>
                    <a:cubicBezTo>
                      <a:pt x="17435" y="1801"/>
                      <a:pt x="19914" y="1549"/>
                      <a:pt x="22387" y="1218"/>
                    </a:cubicBezTo>
                    <a:cubicBezTo>
                      <a:pt x="24860" y="895"/>
                      <a:pt x="27329" y="525"/>
                      <a:pt x="29785" y="20"/>
                    </a:cubicBezTo>
                    <a:cubicBezTo>
                      <a:pt x="29201" y="7"/>
                      <a:pt x="28618" y="0"/>
                      <a:pt x="28036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1;p21">
                <a:extLst>
                  <a:ext uri="{FF2B5EF4-FFF2-40B4-BE49-F238E27FC236}">
                    <a16:creationId xmlns:a16="http://schemas.microsoft.com/office/drawing/2014/main" id="{61682518-17C5-97F1-0E05-192954A85D03}"/>
                  </a:ext>
                </a:extLst>
              </p:cNvPr>
              <p:cNvSpPr/>
              <p:nvPr/>
            </p:nvSpPr>
            <p:spPr>
              <a:xfrm>
                <a:off x="10020711" y="7145690"/>
                <a:ext cx="7404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709" extrusionOk="0">
                    <a:moveTo>
                      <a:pt x="27851" y="0"/>
                    </a:moveTo>
                    <a:cubicBezTo>
                      <a:pt x="25951" y="0"/>
                      <a:pt x="24058" y="66"/>
                      <a:pt x="22167" y="161"/>
                    </a:cubicBezTo>
                    <a:cubicBezTo>
                      <a:pt x="19689" y="275"/>
                      <a:pt x="17218" y="468"/>
                      <a:pt x="14749" y="679"/>
                    </a:cubicBezTo>
                    <a:cubicBezTo>
                      <a:pt x="12283" y="915"/>
                      <a:pt x="9816" y="1167"/>
                      <a:pt x="7358" y="1496"/>
                    </a:cubicBezTo>
                    <a:cubicBezTo>
                      <a:pt x="4898" y="1818"/>
                      <a:pt x="2444" y="2187"/>
                      <a:pt x="1" y="2689"/>
                    </a:cubicBezTo>
                    <a:cubicBezTo>
                      <a:pt x="580" y="2702"/>
                      <a:pt x="1158" y="2708"/>
                      <a:pt x="1736" y="2708"/>
                    </a:cubicBezTo>
                    <a:cubicBezTo>
                      <a:pt x="3646" y="2708"/>
                      <a:pt x="5551" y="2642"/>
                      <a:pt x="7453" y="2547"/>
                    </a:cubicBezTo>
                    <a:cubicBezTo>
                      <a:pt x="9930" y="2432"/>
                      <a:pt x="12401" y="2239"/>
                      <a:pt x="14871" y="2030"/>
                    </a:cubicBezTo>
                    <a:cubicBezTo>
                      <a:pt x="17337" y="1796"/>
                      <a:pt x="19803" y="1544"/>
                      <a:pt x="22262" y="1214"/>
                    </a:cubicBezTo>
                    <a:cubicBezTo>
                      <a:pt x="24722" y="893"/>
                      <a:pt x="27175" y="524"/>
                      <a:pt x="29618" y="20"/>
                    </a:cubicBezTo>
                    <a:cubicBezTo>
                      <a:pt x="29029" y="7"/>
                      <a:pt x="28439" y="0"/>
                      <a:pt x="27851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2;p21">
                <a:extLst>
                  <a:ext uri="{FF2B5EF4-FFF2-40B4-BE49-F238E27FC236}">
                    <a16:creationId xmlns:a16="http://schemas.microsoft.com/office/drawing/2014/main" id="{F0411543-BAEA-C97E-BA96-1D0F13C2D7F7}"/>
                  </a:ext>
                </a:extLst>
              </p:cNvPr>
              <p:cNvSpPr/>
              <p:nvPr/>
            </p:nvSpPr>
            <p:spPr>
              <a:xfrm>
                <a:off x="10109461" y="7248240"/>
                <a:ext cx="74705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2731" extrusionOk="0">
                    <a:moveTo>
                      <a:pt x="28169" y="0"/>
                    </a:moveTo>
                    <a:cubicBezTo>
                      <a:pt x="26229" y="0"/>
                      <a:pt x="24295" y="68"/>
                      <a:pt x="22364" y="165"/>
                    </a:cubicBezTo>
                    <a:cubicBezTo>
                      <a:pt x="19864" y="283"/>
                      <a:pt x="17372" y="478"/>
                      <a:pt x="14880" y="690"/>
                    </a:cubicBezTo>
                    <a:cubicBezTo>
                      <a:pt x="12392" y="929"/>
                      <a:pt x="9904" y="1182"/>
                      <a:pt x="7424" y="1514"/>
                    </a:cubicBezTo>
                    <a:cubicBezTo>
                      <a:pt x="4943" y="1838"/>
                      <a:pt x="2465" y="2209"/>
                      <a:pt x="1" y="2713"/>
                    </a:cubicBezTo>
                    <a:cubicBezTo>
                      <a:pt x="560" y="2725"/>
                      <a:pt x="1119" y="2731"/>
                      <a:pt x="1677" y="2731"/>
                    </a:cubicBezTo>
                    <a:cubicBezTo>
                      <a:pt x="3629" y="2731"/>
                      <a:pt x="5575" y="2662"/>
                      <a:pt x="7518" y="2563"/>
                    </a:cubicBezTo>
                    <a:cubicBezTo>
                      <a:pt x="10019" y="2447"/>
                      <a:pt x="12510" y="2252"/>
                      <a:pt x="15002" y="2041"/>
                    </a:cubicBezTo>
                    <a:cubicBezTo>
                      <a:pt x="17491" y="1805"/>
                      <a:pt x="19979" y="1551"/>
                      <a:pt x="22459" y="1219"/>
                    </a:cubicBezTo>
                    <a:cubicBezTo>
                      <a:pt x="24939" y="896"/>
                      <a:pt x="27417" y="525"/>
                      <a:pt x="29881" y="19"/>
                    </a:cubicBezTo>
                    <a:cubicBezTo>
                      <a:pt x="29310" y="6"/>
                      <a:pt x="28739" y="0"/>
                      <a:pt x="28169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3;p21">
                <a:extLst>
                  <a:ext uri="{FF2B5EF4-FFF2-40B4-BE49-F238E27FC236}">
                    <a16:creationId xmlns:a16="http://schemas.microsoft.com/office/drawing/2014/main" id="{3B6F5790-2A79-1F58-1675-966850FAA756}"/>
                  </a:ext>
                </a:extLst>
              </p:cNvPr>
              <p:cNvSpPr/>
              <p:nvPr/>
            </p:nvSpPr>
            <p:spPr>
              <a:xfrm>
                <a:off x="10215211" y="7350565"/>
                <a:ext cx="75667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2761" extrusionOk="0">
                    <a:moveTo>
                      <a:pt x="28620" y="1"/>
                    </a:moveTo>
                    <a:cubicBezTo>
                      <a:pt x="26625" y="1"/>
                      <a:pt x="24637" y="72"/>
                      <a:pt x="22652" y="173"/>
                    </a:cubicBezTo>
                    <a:cubicBezTo>
                      <a:pt x="20121" y="292"/>
                      <a:pt x="17596" y="491"/>
                      <a:pt x="15073" y="706"/>
                    </a:cubicBezTo>
                    <a:cubicBezTo>
                      <a:pt x="12551" y="947"/>
                      <a:pt x="10032" y="1203"/>
                      <a:pt x="7519" y="1538"/>
                    </a:cubicBezTo>
                    <a:cubicBezTo>
                      <a:pt x="5006" y="1865"/>
                      <a:pt x="2497" y="2238"/>
                      <a:pt x="0" y="2745"/>
                    </a:cubicBezTo>
                    <a:cubicBezTo>
                      <a:pt x="539" y="2756"/>
                      <a:pt x="1076" y="2761"/>
                      <a:pt x="1614" y="2761"/>
                    </a:cubicBezTo>
                    <a:cubicBezTo>
                      <a:pt x="3619" y="2761"/>
                      <a:pt x="5617" y="2689"/>
                      <a:pt x="7614" y="2589"/>
                    </a:cubicBezTo>
                    <a:cubicBezTo>
                      <a:pt x="10146" y="2468"/>
                      <a:pt x="12671" y="2270"/>
                      <a:pt x="15194" y="2056"/>
                    </a:cubicBezTo>
                    <a:cubicBezTo>
                      <a:pt x="17715" y="1817"/>
                      <a:pt x="20235" y="1561"/>
                      <a:pt x="22748" y="1227"/>
                    </a:cubicBezTo>
                    <a:cubicBezTo>
                      <a:pt x="25260" y="901"/>
                      <a:pt x="27770" y="526"/>
                      <a:pt x="30267" y="18"/>
                    </a:cubicBezTo>
                    <a:cubicBezTo>
                      <a:pt x="29717" y="6"/>
                      <a:pt x="29168" y="1"/>
                      <a:pt x="286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4;p21">
                <a:extLst>
                  <a:ext uri="{FF2B5EF4-FFF2-40B4-BE49-F238E27FC236}">
                    <a16:creationId xmlns:a16="http://schemas.microsoft.com/office/drawing/2014/main" id="{4A11997B-059D-4712-89AD-C8FACA598F6B}"/>
                  </a:ext>
                </a:extLst>
              </p:cNvPr>
              <p:cNvSpPr/>
              <p:nvPr/>
            </p:nvSpPr>
            <p:spPr>
              <a:xfrm>
                <a:off x="10320936" y="7454790"/>
                <a:ext cx="74387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29755" h="2720" extrusionOk="0">
                    <a:moveTo>
                      <a:pt x="28004" y="1"/>
                    </a:moveTo>
                    <a:cubicBezTo>
                      <a:pt x="26087" y="1"/>
                      <a:pt x="24176" y="68"/>
                      <a:pt x="22268" y="164"/>
                    </a:cubicBezTo>
                    <a:cubicBezTo>
                      <a:pt x="19779" y="280"/>
                      <a:pt x="17296" y="474"/>
                      <a:pt x="14816" y="685"/>
                    </a:cubicBezTo>
                    <a:cubicBezTo>
                      <a:pt x="12338" y="922"/>
                      <a:pt x="9861" y="1175"/>
                      <a:pt x="7391" y="1505"/>
                    </a:cubicBezTo>
                    <a:cubicBezTo>
                      <a:pt x="4921" y="1828"/>
                      <a:pt x="2455" y="2198"/>
                      <a:pt x="0" y="2701"/>
                    </a:cubicBezTo>
                    <a:cubicBezTo>
                      <a:pt x="570" y="2714"/>
                      <a:pt x="1139" y="2720"/>
                      <a:pt x="1707" y="2720"/>
                    </a:cubicBezTo>
                    <a:cubicBezTo>
                      <a:pt x="3638" y="2720"/>
                      <a:pt x="5563" y="2652"/>
                      <a:pt x="7485" y="2556"/>
                    </a:cubicBezTo>
                    <a:cubicBezTo>
                      <a:pt x="9975" y="2441"/>
                      <a:pt x="12457" y="2247"/>
                      <a:pt x="14938" y="2036"/>
                    </a:cubicBezTo>
                    <a:cubicBezTo>
                      <a:pt x="17416" y="1801"/>
                      <a:pt x="19894" y="1549"/>
                      <a:pt x="22363" y="1218"/>
                    </a:cubicBezTo>
                    <a:cubicBezTo>
                      <a:pt x="24833" y="896"/>
                      <a:pt x="27300" y="526"/>
                      <a:pt x="29754" y="21"/>
                    </a:cubicBezTo>
                    <a:cubicBezTo>
                      <a:pt x="29170" y="7"/>
                      <a:pt x="28587" y="1"/>
                      <a:pt x="28004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5;p21">
                <a:extLst>
                  <a:ext uri="{FF2B5EF4-FFF2-40B4-BE49-F238E27FC236}">
                    <a16:creationId xmlns:a16="http://schemas.microsoft.com/office/drawing/2014/main" id="{11E1B8D6-3002-1661-AB36-B89D44EE8AD8}"/>
                  </a:ext>
                </a:extLst>
              </p:cNvPr>
              <p:cNvSpPr/>
              <p:nvPr/>
            </p:nvSpPr>
            <p:spPr>
              <a:xfrm>
                <a:off x="10426661" y="7557715"/>
                <a:ext cx="7463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9854" h="2728" extrusionOk="0">
                    <a:moveTo>
                      <a:pt x="28120" y="1"/>
                    </a:moveTo>
                    <a:cubicBezTo>
                      <a:pt x="26189" y="1"/>
                      <a:pt x="24264" y="68"/>
                      <a:pt x="22341" y="165"/>
                    </a:cubicBezTo>
                    <a:cubicBezTo>
                      <a:pt x="19844" y="282"/>
                      <a:pt x="17355" y="478"/>
                      <a:pt x="14865" y="690"/>
                    </a:cubicBezTo>
                    <a:cubicBezTo>
                      <a:pt x="12379" y="927"/>
                      <a:pt x="9894" y="1181"/>
                      <a:pt x="7416" y="1512"/>
                    </a:cubicBezTo>
                    <a:cubicBezTo>
                      <a:pt x="4936" y="1835"/>
                      <a:pt x="2462" y="2206"/>
                      <a:pt x="0" y="2709"/>
                    </a:cubicBezTo>
                    <a:cubicBezTo>
                      <a:pt x="567" y="2722"/>
                      <a:pt x="1133" y="2728"/>
                      <a:pt x="1698" y="2728"/>
                    </a:cubicBezTo>
                    <a:cubicBezTo>
                      <a:pt x="3640" y="2728"/>
                      <a:pt x="5576" y="2659"/>
                      <a:pt x="7511" y="2562"/>
                    </a:cubicBezTo>
                    <a:cubicBezTo>
                      <a:pt x="10008" y="2446"/>
                      <a:pt x="12499" y="2250"/>
                      <a:pt x="14987" y="2040"/>
                    </a:cubicBezTo>
                    <a:cubicBezTo>
                      <a:pt x="17473" y="1804"/>
                      <a:pt x="19958" y="1551"/>
                      <a:pt x="22437" y="1219"/>
                    </a:cubicBezTo>
                    <a:cubicBezTo>
                      <a:pt x="24916" y="896"/>
                      <a:pt x="27390" y="525"/>
                      <a:pt x="29853" y="20"/>
                    </a:cubicBezTo>
                    <a:cubicBezTo>
                      <a:pt x="29275" y="7"/>
                      <a:pt x="28697" y="1"/>
                      <a:pt x="281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56;p21">
                <a:extLst>
                  <a:ext uri="{FF2B5EF4-FFF2-40B4-BE49-F238E27FC236}">
                    <a16:creationId xmlns:a16="http://schemas.microsoft.com/office/drawing/2014/main" id="{A8668DD5-DAE5-1B43-6D86-583E05F127DF}"/>
                  </a:ext>
                </a:extLst>
              </p:cNvPr>
              <p:cNvSpPr/>
              <p:nvPr/>
            </p:nvSpPr>
            <p:spPr>
              <a:xfrm>
                <a:off x="10532361" y="7665140"/>
                <a:ext cx="71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2568" extrusionOk="0">
                    <a:moveTo>
                      <a:pt x="26345" y="0"/>
                    </a:moveTo>
                    <a:cubicBezTo>
                      <a:pt x="24668" y="0"/>
                      <a:pt x="22996" y="54"/>
                      <a:pt x="21327" y="131"/>
                    </a:cubicBezTo>
                    <a:cubicBezTo>
                      <a:pt x="18943" y="232"/>
                      <a:pt x="16565" y="412"/>
                      <a:pt x="14190" y="610"/>
                    </a:cubicBezTo>
                    <a:cubicBezTo>
                      <a:pt x="11817" y="831"/>
                      <a:pt x="9444" y="1070"/>
                      <a:pt x="7079" y="1386"/>
                    </a:cubicBezTo>
                    <a:cubicBezTo>
                      <a:pt x="4712" y="1695"/>
                      <a:pt x="2351" y="2049"/>
                      <a:pt x="0" y="2538"/>
                    </a:cubicBezTo>
                    <a:cubicBezTo>
                      <a:pt x="701" y="2559"/>
                      <a:pt x="1400" y="2568"/>
                      <a:pt x="2099" y="2568"/>
                    </a:cubicBezTo>
                    <a:cubicBezTo>
                      <a:pt x="3794" y="2568"/>
                      <a:pt x="5484" y="2514"/>
                      <a:pt x="7171" y="2436"/>
                    </a:cubicBezTo>
                    <a:cubicBezTo>
                      <a:pt x="9555" y="2336"/>
                      <a:pt x="11932" y="2155"/>
                      <a:pt x="14308" y="1960"/>
                    </a:cubicBezTo>
                    <a:cubicBezTo>
                      <a:pt x="16681" y="1740"/>
                      <a:pt x="19055" y="1501"/>
                      <a:pt x="21420" y="1185"/>
                    </a:cubicBezTo>
                    <a:cubicBezTo>
                      <a:pt x="23786" y="878"/>
                      <a:pt x="26148" y="522"/>
                      <a:pt x="28498" y="32"/>
                    </a:cubicBezTo>
                    <a:cubicBezTo>
                      <a:pt x="27779" y="10"/>
                      <a:pt x="27062" y="0"/>
                      <a:pt x="26345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57;p21">
                <a:extLst>
                  <a:ext uri="{FF2B5EF4-FFF2-40B4-BE49-F238E27FC236}">
                    <a16:creationId xmlns:a16="http://schemas.microsoft.com/office/drawing/2014/main" id="{1D3085DD-D6B3-5E65-1714-240846C8D044}"/>
                  </a:ext>
                </a:extLst>
              </p:cNvPr>
              <p:cNvSpPr/>
              <p:nvPr/>
            </p:nvSpPr>
            <p:spPr>
              <a:xfrm>
                <a:off x="9725861" y="6741515"/>
                <a:ext cx="623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4933" h="5951" extrusionOk="0">
                    <a:moveTo>
                      <a:pt x="22240" y="0"/>
                    </a:moveTo>
                    <a:lnTo>
                      <a:pt x="0" y="1134"/>
                    </a:lnTo>
                    <a:lnTo>
                      <a:pt x="2975" y="5950"/>
                    </a:lnTo>
                    <a:lnTo>
                      <a:pt x="24932" y="4180"/>
                    </a:lnTo>
                    <a:lnTo>
                      <a:pt x="22240" y="0"/>
                    </a:lnTo>
                    <a:close/>
                  </a:path>
                </a:pathLst>
              </a:custGeom>
              <a:solidFill>
                <a:srgbClr val="B3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58;p21">
                <a:extLst>
                  <a:ext uri="{FF2B5EF4-FFF2-40B4-BE49-F238E27FC236}">
                    <a16:creationId xmlns:a16="http://schemas.microsoft.com/office/drawing/2014/main" id="{5FBB2E41-1742-3C06-1DC6-BEA2228A3BA0}"/>
                  </a:ext>
                </a:extLst>
              </p:cNvPr>
              <p:cNvSpPr/>
              <p:nvPr/>
            </p:nvSpPr>
            <p:spPr>
              <a:xfrm>
                <a:off x="10892786" y="7398140"/>
                <a:ext cx="7136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28545" h="18217" extrusionOk="0">
                    <a:moveTo>
                      <a:pt x="12701" y="0"/>
                    </a:moveTo>
                    <a:cubicBezTo>
                      <a:pt x="11495" y="0"/>
                      <a:pt x="10466" y="60"/>
                      <a:pt x="9845" y="85"/>
                    </a:cubicBezTo>
                    <a:cubicBezTo>
                      <a:pt x="9763" y="88"/>
                      <a:pt x="9670" y="90"/>
                      <a:pt x="9568" y="90"/>
                    </a:cubicBezTo>
                    <a:cubicBezTo>
                      <a:pt x="8851" y="90"/>
                      <a:pt x="7677" y="19"/>
                      <a:pt x="6414" y="19"/>
                    </a:cubicBezTo>
                    <a:cubicBezTo>
                      <a:pt x="4002" y="19"/>
                      <a:pt x="1267" y="278"/>
                      <a:pt x="780" y="1785"/>
                    </a:cubicBezTo>
                    <a:cubicBezTo>
                      <a:pt x="0" y="4192"/>
                      <a:pt x="13742" y="5397"/>
                      <a:pt x="14095" y="5467"/>
                    </a:cubicBezTo>
                    <a:cubicBezTo>
                      <a:pt x="14450" y="5538"/>
                      <a:pt x="25995" y="18217"/>
                      <a:pt x="25995" y="18217"/>
                    </a:cubicBezTo>
                    <a:cubicBezTo>
                      <a:pt x="25995" y="18217"/>
                      <a:pt x="28545" y="15242"/>
                      <a:pt x="28545" y="12267"/>
                    </a:cubicBezTo>
                    <a:cubicBezTo>
                      <a:pt x="28545" y="9292"/>
                      <a:pt x="22808" y="2775"/>
                      <a:pt x="19762" y="1217"/>
                    </a:cubicBezTo>
                    <a:cubicBezTo>
                      <a:pt x="17783" y="205"/>
                      <a:pt x="14937" y="0"/>
                      <a:pt x="12701" y="0"/>
                    </a:cubicBezTo>
                    <a:close/>
                  </a:path>
                </a:pathLst>
              </a:custGeom>
              <a:solidFill>
                <a:srgbClr val="EAC1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59;p21">
                <a:extLst>
                  <a:ext uri="{FF2B5EF4-FFF2-40B4-BE49-F238E27FC236}">
                    <a16:creationId xmlns:a16="http://schemas.microsoft.com/office/drawing/2014/main" id="{F5747D14-C0C7-9D0D-21AB-63F58F61131F}"/>
                  </a:ext>
                </a:extLst>
              </p:cNvPr>
              <p:cNvSpPr/>
              <p:nvPr/>
            </p:nvSpPr>
            <p:spPr>
              <a:xfrm>
                <a:off x="11443461" y="7704815"/>
                <a:ext cx="757425" cy="851125"/>
              </a:xfrm>
              <a:custGeom>
                <a:avLst/>
                <a:gdLst/>
                <a:ahLst/>
                <a:cxnLst/>
                <a:rect l="l" t="t" r="r" b="b"/>
                <a:pathLst>
                  <a:path w="30297" h="34045" extrusionOk="0">
                    <a:moveTo>
                      <a:pt x="6518" y="0"/>
                    </a:moveTo>
                    <a:lnTo>
                      <a:pt x="0" y="17023"/>
                    </a:lnTo>
                    <a:lnTo>
                      <a:pt x="26227" y="34045"/>
                    </a:lnTo>
                    <a:lnTo>
                      <a:pt x="30297" y="14897"/>
                    </a:lnTo>
                    <a:lnTo>
                      <a:pt x="6518" y="0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0;p21">
                <a:extLst>
                  <a:ext uri="{FF2B5EF4-FFF2-40B4-BE49-F238E27FC236}">
                    <a16:creationId xmlns:a16="http://schemas.microsoft.com/office/drawing/2014/main" id="{D3880F3D-E20B-EC7D-D145-AF3A11864D64}"/>
                  </a:ext>
                </a:extLst>
              </p:cNvPr>
              <p:cNvSpPr/>
              <p:nvPr/>
            </p:nvSpPr>
            <p:spPr>
              <a:xfrm>
                <a:off x="12325211" y="5832315"/>
                <a:ext cx="1273950" cy="1580475"/>
              </a:xfrm>
              <a:custGeom>
                <a:avLst/>
                <a:gdLst/>
                <a:ahLst/>
                <a:cxnLst/>
                <a:rect l="l" t="t" r="r" b="b"/>
                <a:pathLst>
                  <a:path w="50958" h="63219" extrusionOk="0">
                    <a:moveTo>
                      <a:pt x="29578" y="1"/>
                    </a:moveTo>
                    <a:lnTo>
                      <a:pt x="0" y="17028"/>
                    </a:lnTo>
                    <a:cubicBezTo>
                      <a:pt x="0" y="17028"/>
                      <a:pt x="6331" y="51970"/>
                      <a:pt x="7914" y="60110"/>
                    </a:cubicBezTo>
                    <a:cubicBezTo>
                      <a:pt x="8324" y="62217"/>
                      <a:pt x="9893" y="63218"/>
                      <a:pt x="12387" y="63218"/>
                    </a:cubicBezTo>
                    <a:cubicBezTo>
                      <a:pt x="19522" y="63218"/>
                      <a:pt x="34221" y="55024"/>
                      <a:pt x="50958" y="41118"/>
                    </a:cubicBezTo>
                    <a:cubicBezTo>
                      <a:pt x="41550" y="32527"/>
                      <a:pt x="29578" y="1"/>
                      <a:pt x="29578" y="1"/>
                    </a:cubicBezTo>
                    <a:close/>
                  </a:path>
                </a:pathLst>
              </a:custGeom>
              <a:solidFill>
                <a:srgbClr val="EAC1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1;p21">
                <a:extLst>
                  <a:ext uri="{FF2B5EF4-FFF2-40B4-BE49-F238E27FC236}">
                    <a16:creationId xmlns:a16="http://schemas.microsoft.com/office/drawing/2014/main" id="{D7361C0E-3BDF-31DD-EF92-DEE8A87F927A}"/>
                  </a:ext>
                </a:extLst>
              </p:cNvPr>
              <p:cNvSpPr/>
              <p:nvPr/>
            </p:nvSpPr>
            <p:spPr>
              <a:xfrm>
                <a:off x="11795386" y="6477090"/>
                <a:ext cx="2762450" cy="2805525"/>
              </a:xfrm>
              <a:custGeom>
                <a:avLst/>
                <a:gdLst/>
                <a:ahLst/>
                <a:cxnLst/>
                <a:rect l="l" t="t" r="r" b="b"/>
                <a:pathLst>
                  <a:path w="110498" h="112221" extrusionOk="0">
                    <a:moveTo>
                      <a:pt x="71459" y="1"/>
                    </a:moveTo>
                    <a:cubicBezTo>
                      <a:pt x="71458" y="1"/>
                      <a:pt x="71458" y="1"/>
                      <a:pt x="71457" y="1"/>
                    </a:cubicBezTo>
                    <a:cubicBezTo>
                      <a:pt x="71457" y="1"/>
                      <a:pt x="6444" y="14394"/>
                      <a:pt x="3223" y="33669"/>
                    </a:cubicBezTo>
                    <a:cubicBezTo>
                      <a:pt x="1" y="52942"/>
                      <a:pt x="11020" y="112187"/>
                      <a:pt x="11020" y="112187"/>
                    </a:cubicBezTo>
                    <a:lnTo>
                      <a:pt x="91736" y="112220"/>
                    </a:lnTo>
                    <a:cubicBezTo>
                      <a:pt x="91736" y="112220"/>
                      <a:pt x="110497" y="1"/>
                      <a:pt x="71459" y="1"/>
                    </a:cubicBezTo>
                    <a:close/>
                  </a:path>
                </a:pathLst>
              </a:custGeom>
              <a:solidFill>
                <a:srgbClr val="CC9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2;p21">
                <a:extLst>
                  <a:ext uri="{FF2B5EF4-FFF2-40B4-BE49-F238E27FC236}">
                    <a16:creationId xmlns:a16="http://schemas.microsoft.com/office/drawing/2014/main" id="{9F4AD861-7BA7-1CD8-6932-A695E2AC4B1D}"/>
                  </a:ext>
                </a:extLst>
              </p:cNvPr>
              <p:cNvSpPr/>
              <p:nvPr/>
            </p:nvSpPr>
            <p:spPr>
              <a:xfrm>
                <a:off x="12200861" y="6306315"/>
                <a:ext cx="1263525" cy="662900"/>
              </a:xfrm>
              <a:custGeom>
                <a:avLst/>
                <a:gdLst/>
                <a:ahLst/>
                <a:cxnLst/>
                <a:rect l="l" t="t" r="r" b="b"/>
                <a:pathLst>
                  <a:path w="50541" h="26516" extrusionOk="0">
                    <a:moveTo>
                      <a:pt x="46574" y="1"/>
                    </a:moveTo>
                    <a:lnTo>
                      <a:pt x="4240" y="19191"/>
                    </a:lnTo>
                    <a:lnTo>
                      <a:pt x="1" y="26515"/>
                    </a:lnTo>
                    <a:lnTo>
                      <a:pt x="50541" y="7955"/>
                    </a:lnTo>
                    <a:lnTo>
                      <a:pt x="465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3;p21">
                <a:extLst>
                  <a:ext uri="{FF2B5EF4-FFF2-40B4-BE49-F238E27FC236}">
                    <a16:creationId xmlns:a16="http://schemas.microsoft.com/office/drawing/2014/main" id="{FE6B4EDE-3894-55A6-8A22-E1D308B4C4D4}"/>
                  </a:ext>
                </a:extLst>
              </p:cNvPr>
              <p:cNvSpPr/>
              <p:nvPr/>
            </p:nvSpPr>
            <p:spPr>
              <a:xfrm>
                <a:off x="10742261" y="6808540"/>
                <a:ext cx="150725" cy="5102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20411" extrusionOk="0">
                    <a:moveTo>
                      <a:pt x="3585" y="1"/>
                    </a:moveTo>
                    <a:lnTo>
                      <a:pt x="1" y="18144"/>
                    </a:lnTo>
                    <a:lnTo>
                      <a:pt x="1666" y="20411"/>
                    </a:lnTo>
                    <a:lnTo>
                      <a:pt x="6029" y="58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rgbClr val="E039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4;p21">
                <a:extLst>
                  <a:ext uri="{FF2B5EF4-FFF2-40B4-BE49-F238E27FC236}">
                    <a16:creationId xmlns:a16="http://schemas.microsoft.com/office/drawing/2014/main" id="{975F5E48-4164-6A19-EA17-4B28EBB69455}"/>
                  </a:ext>
                </a:extLst>
              </p:cNvPr>
              <p:cNvSpPr/>
              <p:nvPr/>
            </p:nvSpPr>
            <p:spPr>
              <a:xfrm>
                <a:off x="10379286" y="7140915"/>
                <a:ext cx="7030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28120" h="32709" extrusionOk="0">
                    <a:moveTo>
                      <a:pt x="10317" y="1"/>
                    </a:moveTo>
                    <a:cubicBezTo>
                      <a:pt x="10204" y="1"/>
                      <a:pt x="10094" y="11"/>
                      <a:pt x="9987" y="32"/>
                    </a:cubicBezTo>
                    <a:cubicBezTo>
                      <a:pt x="7508" y="528"/>
                      <a:pt x="8783" y="4141"/>
                      <a:pt x="9987" y="6124"/>
                    </a:cubicBezTo>
                    <a:cubicBezTo>
                      <a:pt x="9704" y="6047"/>
                      <a:pt x="9437" y="6011"/>
                      <a:pt x="9187" y="6011"/>
                    </a:cubicBezTo>
                    <a:cubicBezTo>
                      <a:pt x="6684" y="6011"/>
                      <a:pt x="5841" y="9588"/>
                      <a:pt x="6871" y="10941"/>
                    </a:cubicBezTo>
                    <a:cubicBezTo>
                      <a:pt x="4604" y="14764"/>
                      <a:pt x="1" y="24327"/>
                      <a:pt x="13528" y="30914"/>
                    </a:cubicBezTo>
                    <a:cubicBezTo>
                      <a:pt x="16155" y="32193"/>
                      <a:pt x="18311" y="32708"/>
                      <a:pt x="20082" y="32708"/>
                    </a:cubicBezTo>
                    <a:cubicBezTo>
                      <a:pt x="27429" y="32708"/>
                      <a:pt x="28120" y="23831"/>
                      <a:pt x="28120" y="23831"/>
                    </a:cubicBezTo>
                    <a:cubicBezTo>
                      <a:pt x="28120" y="23831"/>
                      <a:pt x="27695" y="12357"/>
                      <a:pt x="27128" y="10941"/>
                    </a:cubicBezTo>
                    <a:cubicBezTo>
                      <a:pt x="26560" y="9524"/>
                      <a:pt x="25073" y="5769"/>
                      <a:pt x="24011" y="5557"/>
                    </a:cubicBezTo>
                    <a:cubicBezTo>
                      <a:pt x="22949" y="5344"/>
                      <a:pt x="16575" y="5024"/>
                      <a:pt x="16575" y="5024"/>
                    </a:cubicBezTo>
                    <a:cubicBezTo>
                      <a:pt x="16575" y="5024"/>
                      <a:pt x="12814" y="1"/>
                      <a:pt x="10317" y="1"/>
                    </a:cubicBezTo>
                    <a:close/>
                  </a:path>
                </a:pathLst>
              </a:custGeom>
              <a:solidFill>
                <a:srgbClr val="F5C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5;p21">
                <a:extLst>
                  <a:ext uri="{FF2B5EF4-FFF2-40B4-BE49-F238E27FC236}">
                    <a16:creationId xmlns:a16="http://schemas.microsoft.com/office/drawing/2014/main" id="{349B3251-073D-E36A-BC65-EA5DD4A6FC0F}"/>
                  </a:ext>
                </a:extLst>
              </p:cNvPr>
              <p:cNvSpPr/>
              <p:nvPr/>
            </p:nvSpPr>
            <p:spPr>
              <a:xfrm>
                <a:off x="10793611" y="7266490"/>
                <a:ext cx="1376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1" y="583"/>
                      <a:pt x="591" y="1048"/>
                      <a:pt x="976" y="1475"/>
                    </a:cubicBezTo>
                    <a:cubicBezTo>
                      <a:pt x="1365" y="1893"/>
                      <a:pt x="1801" y="2265"/>
                      <a:pt x="2274" y="2585"/>
                    </a:cubicBezTo>
                    <a:cubicBezTo>
                      <a:pt x="2745" y="2902"/>
                      <a:pt x="3247" y="3174"/>
                      <a:pt x="3783" y="3381"/>
                    </a:cubicBezTo>
                    <a:cubicBezTo>
                      <a:pt x="4320" y="3584"/>
                      <a:pt x="4882" y="3740"/>
                      <a:pt x="5506" y="3760"/>
                    </a:cubicBezTo>
                    <a:cubicBezTo>
                      <a:pt x="5155" y="3241"/>
                      <a:pt x="4749" y="2848"/>
                      <a:pt x="4337" y="2469"/>
                    </a:cubicBezTo>
                    <a:cubicBezTo>
                      <a:pt x="3919" y="2102"/>
                      <a:pt x="3488" y="1764"/>
                      <a:pt x="3035" y="1462"/>
                    </a:cubicBezTo>
                    <a:cubicBezTo>
                      <a:pt x="2581" y="1155"/>
                      <a:pt x="2108" y="876"/>
                      <a:pt x="1618" y="629"/>
                    </a:cubicBezTo>
                    <a:cubicBezTo>
                      <a:pt x="1116" y="383"/>
                      <a:pt x="602" y="157"/>
                      <a:pt x="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66;p21">
                <a:extLst>
                  <a:ext uri="{FF2B5EF4-FFF2-40B4-BE49-F238E27FC236}">
                    <a16:creationId xmlns:a16="http://schemas.microsoft.com/office/drawing/2014/main" id="{D8457296-350C-DFB7-D0A5-8C91C10CE2B0}"/>
                  </a:ext>
                </a:extLst>
              </p:cNvPr>
              <p:cNvSpPr/>
              <p:nvPr/>
            </p:nvSpPr>
            <p:spPr>
              <a:xfrm>
                <a:off x="10783886" y="7131390"/>
                <a:ext cx="1919475" cy="2152300"/>
              </a:xfrm>
              <a:custGeom>
                <a:avLst/>
                <a:gdLst/>
                <a:ahLst/>
                <a:cxnLst/>
                <a:rect l="l" t="t" r="r" b="b"/>
                <a:pathLst>
                  <a:path w="76779" h="86092" extrusionOk="0">
                    <a:moveTo>
                      <a:pt x="54758" y="1"/>
                    </a:moveTo>
                    <a:cubicBezTo>
                      <a:pt x="51635" y="1"/>
                      <a:pt x="48439" y="1465"/>
                      <a:pt x="45730" y="3153"/>
                    </a:cubicBezTo>
                    <a:cubicBezTo>
                      <a:pt x="38841" y="7445"/>
                      <a:pt x="33295" y="37834"/>
                      <a:pt x="33295" y="37834"/>
                    </a:cubicBezTo>
                    <a:cubicBezTo>
                      <a:pt x="33295" y="37834"/>
                      <a:pt x="28362" y="30530"/>
                      <a:pt x="12932" y="18999"/>
                    </a:cubicBezTo>
                    <a:cubicBezTo>
                      <a:pt x="4030" y="21033"/>
                      <a:pt x="1" y="33090"/>
                      <a:pt x="1" y="33090"/>
                    </a:cubicBezTo>
                    <a:cubicBezTo>
                      <a:pt x="1" y="33090"/>
                      <a:pt x="21183" y="79816"/>
                      <a:pt x="51480" y="86015"/>
                    </a:cubicBezTo>
                    <a:cubicBezTo>
                      <a:pt x="51727" y="86066"/>
                      <a:pt x="51985" y="86091"/>
                      <a:pt x="52253" y="86091"/>
                    </a:cubicBezTo>
                    <a:cubicBezTo>
                      <a:pt x="60213" y="86091"/>
                      <a:pt x="76778" y="63708"/>
                      <a:pt x="66627" y="15031"/>
                    </a:cubicBezTo>
                    <a:cubicBezTo>
                      <a:pt x="64221" y="3489"/>
                      <a:pt x="59577" y="1"/>
                      <a:pt x="54758" y="1"/>
                    </a:cubicBezTo>
                    <a:close/>
                  </a:path>
                </a:pathLst>
              </a:custGeom>
              <a:solidFill>
                <a:srgbClr val="CC9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67;p21">
                <a:extLst>
                  <a:ext uri="{FF2B5EF4-FFF2-40B4-BE49-F238E27FC236}">
                    <a16:creationId xmlns:a16="http://schemas.microsoft.com/office/drawing/2014/main" id="{1E3B52EC-4A4D-C921-A4E0-8B40EA7E1129}"/>
                  </a:ext>
                </a:extLst>
              </p:cNvPr>
              <p:cNvSpPr/>
              <p:nvPr/>
            </p:nvSpPr>
            <p:spPr>
              <a:xfrm>
                <a:off x="12070861" y="7793115"/>
                <a:ext cx="457275" cy="1488675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59547" extrusionOk="0">
                    <a:moveTo>
                      <a:pt x="15689" y="1"/>
                    </a:moveTo>
                    <a:lnTo>
                      <a:pt x="15689" y="1"/>
                    </a:lnTo>
                    <a:cubicBezTo>
                      <a:pt x="16009" y="2770"/>
                      <a:pt x="16291" y="5539"/>
                      <a:pt x="16468" y="8316"/>
                    </a:cubicBezTo>
                    <a:cubicBezTo>
                      <a:pt x="16669" y="11090"/>
                      <a:pt x="16808" y="13864"/>
                      <a:pt x="16886" y="16638"/>
                    </a:cubicBezTo>
                    <a:cubicBezTo>
                      <a:pt x="17019" y="22184"/>
                      <a:pt x="16918" y="27739"/>
                      <a:pt x="16259" y="33223"/>
                    </a:cubicBezTo>
                    <a:cubicBezTo>
                      <a:pt x="15942" y="35965"/>
                      <a:pt x="15484" y="38691"/>
                      <a:pt x="14804" y="41354"/>
                    </a:cubicBezTo>
                    <a:cubicBezTo>
                      <a:pt x="14150" y="44024"/>
                      <a:pt x="13243" y="46626"/>
                      <a:pt x="12035" y="49080"/>
                    </a:cubicBezTo>
                    <a:cubicBezTo>
                      <a:pt x="10819" y="51524"/>
                      <a:pt x="9244" y="53808"/>
                      <a:pt x="7205" y="55637"/>
                    </a:cubicBezTo>
                    <a:cubicBezTo>
                      <a:pt x="5195" y="57500"/>
                      <a:pt x="2687" y="58800"/>
                      <a:pt x="1" y="59546"/>
                    </a:cubicBezTo>
                    <a:cubicBezTo>
                      <a:pt x="2757" y="59100"/>
                      <a:pt x="5406" y="57902"/>
                      <a:pt x="7635" y="56144"/>
                    </a:cubicBezTo>
                    <a:cubicBezTo>
                      <a:pt x="9859" y="54369"/>
                      <a:pt x="11629" y="52063"/>
                      <a:pt x="12973" y="49570"/>
                    </a:cubicBezTo>
                    <a:cubicBezTo>
                      <a:pt x="15686" y="44556"/>
                      <a:pt x="16913" y="38939"/>
                      <a:pt x="17606" y="33382"/>
                    </a:cubicBezTo>
                    <a:cubicBezTo>
                      <a:pt x="18249" y="27797"/>
                      <a:pt x="18291" y="22172"/>
                      <a:pt x="17941" y="16591"/>
                    </a:cubicBezTo>
                    <a:cubicBezTo>
                      <a:pt x="17593" y="11010"/>
                      <a:pt x="16867" y="5454"/>
                      <a:pt x="15689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68;p21">
                <a:extLst>
                  <a:ext uri="{FF2B5EF4-FFF2-40B4-BE49-F238E27FC236}">
                    <a16:creationId xmlns:a16="http://schemas.microsoft.com/office/drawing/2014/main" id="{06F2F9B0-76E2-1E38-8FFC-7F7D3F4023F2}"/>
                  </a:ext>
                </a:extLst>
              </p:cNvPr>
              <p:cNvSpPr/>
              <p:nvPr/>
            </p:nvSpPr>
            <p:spPr>
              <a:xfrm>
                <a:off x="11611436" y="8071065"/>
                <a:ext cx="89825" cy="5019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20078" extrusionOk="0">
                    <a:moveTo>
                      <a:pt x="201" y="1"/>
                    </a:moveTo>
                    <a:cubicBezTo>
                      <a:pt x="16" y="1719"/>
                      <a:pt x="1" y="3438"/>
                      <a:pt x="59" y="5150"/>
                    </a:cubicBezTo>
                    <a:cubicBezTo>
                      <a:pt x="111" y="6864"/>
                      <a:pt x="273" y="8572"/>
                      <a:pt x="486" y="10276"/>
                    </a:cubicBezTo>
                    <a:cubicBezTo>
                      <a:pt x="728" y="11975"/>
                      <a:pt x="1038" y="13673"/>
                      <a:pt x="1498" y="15339"/>
                    </a:cubicBezTo>
                    <a:cubicBezTo>
                      <a:pt x="1959" y="16991"/>
                      <a:pt x="2542" y="18685"/>
                      <a:pt x="3592" y="20078"/>
                    </a:cubicBezTo>
                    <a:cubicBezTo>
                      <a:pt x="3056" y="18440"/>
                      <a:pt x="2799" y="16786"/>
                      <a:pt x="2532" y="15116"/>
                    </a:cubicBezTo>
                    <a:cubicBezTo>
                      <a:pt x="2292" y="13445"/>
                      <a:pt x="2046" y="11774"/>
                      <a:pt x="1829" y="10094"/>
                    </a:cubicBezTo>
                    <a:cubicBezTo>
                      <a:pt x="1592" y="8416"/>
                      <a:pt x="1375" y="6735"/>
                      <a:pt x="1109" y="5054"/>
                    </a:cubicBezTo>
                    <a:cubicBezTo>
                      <a:pt x="854" y="3370"/>
                      <a:pt x="576" y="1687"/>
                      <a:pt x="201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69;p21">
                <a:extLst>
                  <a:ext uri="{FF2B5EF4-FFF2-40B4-BE49-F238E27FC236}">
                    <a16:creationId xmlns:a16="http://schemas.microsoft.com/office/drawing/2014/main" id="{6EEDFC23-AF84-E7A9-5F64-BBFEA688A212}"/>
                  </a:ext>
                </a:extLst>
              </p:cNvPr>
              <p:cNvSpPr/>
              <p:nvPr/>
            </p:nvSpPr>
            <p:spPr>
              <a:xfrm>
                <a:off x="11805186" y="4757615"/>
                <a:ext cx="1435700" cy="1791800"/>
              </a:xfrm>
              <a:custGeom>
                <a:avLst/>
                <a:gdLst/>
                <a:ahLst/>
                <a:cxnLst/>
                <a:rect l="l" t="t" r="r" b="b"/>
                <a:pathLst>
                  <a:path w="57428" h="71672" extrusionOk="0">
                    <a:moveTo>
                      <a:pt x="28715" y="1"/>
                    </a:moveTo>
                    <a:cubicBezTo>
                      <a:pt x="12856" y="1"/>
                      <a:pt x="1" y="15488"/>
                      <a:pt x="1" y="34592"/>
                    </a:cubicBezTo>
                    <a:cubicBezTo>
                      <a:pt x="1" y="53697"/>
                      <a:pt x="2230" y="71671"/>
                      <a:pt x="18088" y="71671"/>
                    </a:cubicBezTo>
                    <a:cubicBezTo>
                      <a:pt x="28715" y="71671"/>
                      <a:pt x="57428" y="53697"/>
                      <a:pt x="57428" y="34592"/>
                    </a:cubicBezTo>
                    <a:cubicBezTo>
                      <a:pt x="57428" y="15488"/>
                      <a:pt x="44572" y="1"/>
                      <a:pt x="28715" y="1"/>
                    </a:cubicBezTo>
                    <a:close/>
                  </a:path>
                </a:pathLst>
              </a:custGeom>
              <a:solidFill>
                <a:srgbClr val="F5C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0;p21">
                <a:extLst>
                  <a:ext uri="{FF2B5EF4-FFF2-40B4-BE49-F238E27FC236}">
                    <a16:creationId xmlns:a16="http://schemas.microsoft.com/office/drawing/2014/main" id="{683A2665-5C27-9335-DE1D-E36704AA55AD}"/>
                  </a:ext>
                </a:extLst>
              </p:cNvPr>
              <p:cNvSpPr/>
              <p:nvPr/>
            </p:nvSpPr>
            <p:spPr>
              <a:xfrm>
                <a:off x="12627536" y="4045465"/>
                <a:ext cx="8139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28487" extrusionOk="0">
                    <a:moveTo>
                      <a:pt x="16279" y="0"/>
                    </a:moveTo>
                    <a:cubicBezTo>
                      <a:pt x="11962" y="0"/>
                      <a:pt x="7821" y="1500"/>
                      <a:pt x="4768" y="4172"/>
                    </a:cubicBezTo>
                    <a:cubicBezTo>
                      <a:pt x="1716" y="6843"/>
                      <a:pt x="0" y="10466"/>
                      <a:pt x="0" y="14243"/>
                    </a:cubicBezTo>
                    <a:cubicBezTo>
                      <a:pt x="0" y="18021"/>
                      <a:pt x="1716" y="21644"/>
                      <a:pt x="4768" y="24315"/>
                    </a:cubicBezTo>
                    <a:cubicBezTo>
                      <a:pt x="7821" y="26987"/>
                      <a:pt x="11962" y="28487"/>
                      <a:pt x="16279" y="28487"/>
                    </a:cubicBezTo>
                    <a:cubicBezTo>
                      <a:pt x="20596" y="28487"/>
                      <a:pt x="24736" y="26987"/>
                      <a:pt x="27789" y="24315"/>
                    </a:cubicBezTo>
                    <a:cubicBezTo>
                      <a:pt x="30842" y="21644"/>
                      <a:pt x="32557" y="18021"/>
                      <a:pt x="32557" y="14243"/>
                    </a:cubicBezTo>
                    <a:cubicBezTo>
                      <a:pt x="32557" y="10466"/>
                      <a:pt x="30842" y="6843"/>
                      <a:pt x="27789" y="4172"/>
                    </a:cubicBezTo>
                    <a:cubicBezTo>
                      <a:pt x="24736" y="1500"/>
                      <a:pt x="20596" y="0"/>
                      <a:pt x="16279" y="0"/>
                    </a:cubicBezTo>
                    <a:close/>
                  </a:path>
                </a:pathLst>
              </a:custGeom>
              <a:solidFill>
                <a:srgbClr val="4778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1;p21">
                <a:extLst>
                  <a:ext uri="{FF2B5EF4-FFF2-40B4-BE49-F238E27FC236}">
                    <a16:creationId xmlns:a16="http://schemas.microsoft.com/office/drawing/2014/main" id="{D3F6C6F3-047F-C093-346B-95EE57EEF650}"/>
                  </a:ext>
                </a:extLst>
              </p:cNvPr>
              <p:cNvSpPr/>
              <p:nvPr/>
            </p:nvSpPr>
            <p:spPr>
              <a:xfrm>
                <a:off x="11574136" y="4437665"/>
                <a:ext cx="2054475" cy="1799975"/>
              </a:xfrm>
              <a:custGeom>
                <a:avLst/>
                <a:gdLst/>
                <a:ahLst/>
                <a:cxnLst/>
                <a:rect l="l" t="t" r="r" b="b"/>
                <a:pathLst>
                  <a:path w="82179" h="71999" extrusionOk="0">
                    <a:moveTo>
                      <a:pt x="54684" y="0"/>
                    </a:moveTo>
                    <a:cubicBezTo>
                      <a:pt x="52231" y="0"/>
                      <a:pt x="49634" y="535"/>
                      <a:pt x="46908" y="1720"/>
                    </a:cubicBezTo>
                    <a:cubicBezTo>
                      <a:pt x="45858" y="1682"/>
                      <a:pt x="44832" y="1663"/>
                      <a:pt x="43829" y="1663"/>
                    </a:cubicBezTo>
                    <a:cubicBezTo>
                      <a:pt x="1" y="1663"/>
                      <a:pt x="1543" y="37629"/>
                      <a:pt x="9833" y="40392"/>
                    </a:cubicBezTo>
                    <a:cubicBezTo>
                      <a:pt x="23711" y="38543"/>
                      <a:pt x="23892" y="28609"/>
                      <a:pt x="23480" y="24980"/>
                    </a:cubicBezTo>
                    <a:lnTo>
                      <a:pt x="23480" y="24980"/>
                    </a:lnTo>
                    <a:cubicBezTo>
                      <a:pt x="25994" y="39701"/>
                      <a:pt x="29679" y="43770"/>
                      <a:pt x="33237" y="43770"/>
                    </a:cubicBezTo>
                    <a:cubicBezTo>
                      <a:pt x="37407" y="43770"/>
                      <a:pt x="41402" y="38182"/>
                      <a:pt x="43135" y="37603"/>
                    </a:cubicBezTo>
                    <a:lnTo>
                      <a:pt x="43135" y="37603"/>
                    </a:lnTo>
                    <a:cubicBezTo>
                      <a:pt x="45487" y="45714"/>
                      <a:pt x="40188" y="71998"/>
                      <a:pt x="55659" y="71998"/>
                    </a:cubicBezTo>
                    <a:cubicBezTo>
                      <a:pt x="58231" y="71998"/>
                      <a:pt x="61377" y="71272"/>
                      <a:pt x="65227" y="69615"/>
                    </a:cubicBezTo>
                    <a:cubicBezTo>
                      <a:pt x="76123" y="63389"/>
                      <a:pt x="82178" y="50183"/>
                      <a:pt x="80883" y="34446"/>
                    </a:cubicBezTo>
                    <a:cubicBezTo>
                      <a:pt x="79766" y="20881"/>
                      <a:pt x="70013" y="0"/>
                      <a:pt x="54684" y="0"/>
                    </a:cubicBezTo>
                    <a:close/>
                  </a:path>
                </a:pathLst>
              </a:custGeom>
              <a:solidFill>
                <a:srgbClr val="4778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2;p21">
                <a:extLst>
                  <a:ext uri="{FF2B5EF4-FFF2-40B4-BE49-F238E27FC236}">
                    <a16:creationId xmlns:a16="http://schemas.microsoft.com/office/drawing/2014/main" id="{F99753C0-A85E-6194-0338-E3331DEA3F44}"/>
                  </a:ext>
                </a:extLst>
              </p:cNvPr>
              <p:cNvSpPr/>
              <p:nvPr/>
            </p:nvSpPr>
            <p:spPr>
              <a:xfrm>
                <a:off x="12746836" y="4437515"/>
                <a:ext cx="584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23371" h="8310" extrusionOk="0">
                    <a:moveTo>
                      <a:pt x="6743" y="0"/>
                    </a:moveTo>
                    <a:cubicBezTo>
                      <a:pt x="6576" y="0"/>
                      <a:pt x="6409" y="3"/>
                      <a:pt x="6242" y="9"/>
                    </a:cubicBezTo>
                    <a:cubicBezTo>
                      <a:pt x="4058" y="86"/>
                      <a:pt x="1827" y="556"/>
                      <a:pt x="0" y="1726"/>
                    </a:cubicBezTo>
                    <a:cubicBezTo>
                      <a:pt x="1619" y="1214"/>
                      <a:pt x="3279" y="1026"/>
                      <a:pt x="4923" y="1026"/>
                    </a:cubicBezTo>
                    <a:cubicBezTo>
                      <a:pt x="5358" y="1026"/>
                      <a:pt x="5793" y="1039"/>
                      <a:pt x="6226" y="1063"/>
                    </a:cubicBezTo>
                    <a:cubicBezTo>
                      <a:pt x="8295" y="1202"/>
                      <a:pt x="10325" y="1658"/>
                      <a:pt x="12282" y="2334"/>
                    </a:cubicBezTo>
                    <a:lnTo>
                      <a:pt x="13749" y="2855"/>
                    </a:lnTo>
                    <a:lnTo>
                      <a:pt x="15172" y="3501"/>
                    </a:lnTo>
                    <a:lnTo>
                      <a:pt x="15891" y="3813"/>
                    </a:lnTo>
                    <a:lnTo>
                      <a:pt x="16580" y="4186"/>
                    </a:lnTo>
                    <a:cubicBezTo>
                      <a:pt x="17039" y="4438"/>
                      <a:pt x="17505" y="4680"/>
                      <a:pt x="17974" y="4919"/>
                    </a:cubicBezTo>
                    <a:lnTo>
                      <a:pt x="20692" y="6548"/>
                    </a:lnTo>
                    <a:cubicBezTo>
                      <a:pt x="21567" y="7145"/>
                      <a:pt x="22446" y="7747"/>
                      <a:pt x="23370" y="8310"/>
                    </a:cubicBezTo>
                    <a:cubicBezTo>
                      <a:pt x="22644" y="7520"/>
                      <a:pt x="21869" y="6772"/>
                      <a:pt x="21093" y="6017"/>
                    </a:cubicBezTo>
                    <a:cubicBezTo>
                      <a:pt x="20255" y="5344"/>
                      <a:pt x="19422" y="4644"/>
                      <a:pt x="18535" y="4022"/>
                    </a:cubicBezTo>
                    <a:cubicBezTo>
                      <a:pt x="16726" y="2830"/>
                      <a:pt x="14817" y="1730"/>
                      <a:pt x="12721" y="1051"/>
                    </a:cubicBezTo>
                    <a:cubicBezTo>
                      <a:pt x="10800" y="414"/>
                      <a:pt x="8779" y="0"/>
                      <a:pt x="6743" y="0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3;p21">
                <a:extLst>
                  <a:ext uri="{FF2B5EF4-FFF2-40B4-BE49-F238E27FC236}">
                    <a16:creationId xmlns:a16="http://schemas.microsoft.com/office/drawing/2014/main" id="{F57833E4-70B0-1A30-8953-B0043963A337}"/>
                  </a:ext>
                </a:extLst>
              </p:cNvPr>
              <p:cNvSpPr/>
              <p:nvPr/>
            </p:nvSpPr>
            <p:spPr>
              <a:xfrm>
                <a:off x="11667011" y="5622415"/>
                <a:ext cx="176725" cy="50310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0124" extrusionOk="0">
                    <a:moveTo>
                      <a:pt x="5528" y="0"/>
                    </a:moveTo>
                    <a:lnTo>
                      <a:pt x="1354" y="12107"/>
                    </a:lnTo>
                    <a:cubicBezTo>
                      <a:pt x="1" y="16033"/>
                      <a:pt x="2916" y="20123"/>
                      <a:pt x="7069" y="20123"/>
                    </a:cubicBezTo>
                    <a:lnTo>
                      <a:pt x="5528" y="0"/>
                    </a:lnTo>
                    <a:close/>
                  </a:path>
                </a:pathLst>
              </a:custGeom>
              <a:solidFill>
                <a:srgbClr val="F5C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4;p21">
                <a:extLst>
                  <a:ext uri="{FF2B5EF4-FFF2-40B4-BE49-F238E27FC236}">
                    <a16:creationId xmlns:a16="http://schemas.microsoft.com/office/drawing/2014/main" id="{D2424B9A-67D0-1DC1-75CF-8A3B3A054BD7}"/>
                  </a:ext>
                </a:extLst>
              </p:cNvPr>
              <p:cNvSpPr/>
              <p:nvPr/>
            </p:nvSpPr>
            <p:spPr>
              <a:xfrm>
                <a:off x="11648536" y="5309190"/>
                <a:ext cx="1688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8217" extrusionOk="0">
                    <a:moveTo>
                      <a:pt x="2568" y="1459"/>
                    </a:moveTo>
                    <a:lnTo>
                      <a:pt x="2568" y="1459"/>
                    </a:lnTo>
                    <a:cubicBezTo>
                      <a:pt x="3107" y="2038"/>
                      <a:pt x="4200" y="4533"/>
                      <a:pt x="4897" y="8932"/>
                    </a:cubicBezTo>
                    <a:cubicBezTo>
                      <a:pt x="5594" y="13330"/>
                      <a:pt x="5327" y="16040"/>
                      <a:pt x="4993" y="16758"/>
                    </a:cubicBezTo>
                    <a:cubicBezTo>
                      <a:pt x="4454" y="16179"/>
                      <a:pt x="3361" y="13683"/>
                      <a:pt x="2664" y="9285"/>
                    </a:cubicBezTo>
                    <a:cubicBezTo>
                      <a:pt x="1966" y="4888"/>
                      <a:pt x="2234" y="2177"/>
                      <a:pt x="2568" y="1459"/>
                    </a:cubicBezTo>
                    <a:close/>
                    <a:moveTo>
                      <a:pt x="2503" y="0"/>
                    </a:moveTo>
                    <a:cubicBezTo>
                      <a:pt x="2449" y="0"/>
                      <a:pt x="2393" y="4"/>
                      <a:pt x="2338" y="13"/>
                    </a:cubicBezTo>
                    <a:cubicBezTo>
                      <a:pt x="1" y="385"/>
                      <a:pt x="1083" y="7980"/>
                      <a:pt x="1325" y="9498"/>
                    </a:cubicBezTo>
                    <a:cubicBezTo>
                      <a:pt x="1560" y="10981"/>
                      <a:pt x="2822" y="18217"/>
                      <a:pt x="5057" y="18217"/>
                    </a:cubicBezTo>
                    <a:cubicBezTo>
                      <a:pt x="5112" y="18217"/>
                      <a:pt x="5166" y="18212"/>
                      <a:pt x="5221" y="18202"/>
                    </a:cubicBezTo>
                    <a:cubicBezTo>
                      <a:pt x="6098" y="18064"/>
                      <a:pt x="6556" y="17015"/>
                      <a:pt x="6665" y="14900"/>
                    </a:cubicBezTo>
                    <a:cubicBezTo>
                      <a:pt x="6752" y="13210"/>
                      <a:pt x="6601" y="11015"/>
                      <a:pt x="6236" y="8719"/>
                    </a:cubicBezTo>
                    <a:cubicBezTo>
                      <a:pt x="6001" y="7237"/>
                      <a:pt x="4738" y="0"/>
                      <a:pt x="2503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5;p21">
                <a:extLst>
                  <a:ext uri="{FF2B5EF4-FFF2-40B4-BE49-F238E27FC236}">
                    <a16:creationId xmlns:a16="http://schemas.microsoft.com/office/drawing/2014/main" id="{237E5D3A-7F83-829B-5DDD-C611578F52A8}"/>
                  </a:ext>
                </a:extLst>
              </p:cNvPr>
              <p:cNvSpPr/>
              <p:nvPr/>
            </p:nvSpPr>
            <p:spPr>
              <a:xfrm>
                <a:off x="11785061" y="5388690"/>
                <a:ext cx="789675" cy="157575"/>
              </a:xfrm>
              <a:custGeom>
                <a:avLst/>
                <a:gdLst/>
                <a:ahLst/>
                <a:cxnLst/>
                <a:rect l="l" t="t" r="r" b="b"/>
                <a:pathLst>
                  <a:path w="31587" h="6303" extrusionOk="0">
                    <a:moveTo>
                      <a:pt x="31375" y="0"/>
                    </a:moveTo>
                    <a:lnTo>
                      <a:pt x="1" y="4963"/>
                    </a:lnTo>
                    <a:lnTo>
                      <a:pt x="213" y="6303"/>
                    </a:lnTo>
                    <a:lnTo>
                      <a:pt x="31587" y="134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76;p21">
                <a:extLst>
                  <a:ext uri="{FF2B5EF4-FFF2-40B4-BE49-F238E27FC236}">
                    <a16:creationId xmlns:a16="http://schemas.microsoft.com/office/drawing/2014/main" id="{7AD0D705-E03C-2A2C-7708-F7AA29FB2DEE}"/>
                  </a:ext>
                </a:extLst>
              </p:cNvPr>
              <p:cNvSpPr/>
              <p:nvPr/>
            </p:nvSpPr>
            <p:spPr>
              <a:xfrm>
                <a:off x="12373311" y="5141915"/>
                <a:ext cx="404200" cy="623725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24949" extrusionOk="0">
                    <a:moveTo>
                      <a:pt x="6248" y="1"/>
                    </a:moveTo>
                    <a:cubicBezTo>
                      <a:pt x="5968" y="1"/>
                      <a:pt x="5689" y="31"/>
                      <a:pt x="5413" y="92"/>
                    </a:cubicBezTo>
                    <a:cubicBezTo>
                      <a:pt x="1763" y="906"/>
                      <a:pt x="0" y="6929"/>
                      <a:pt x="1475" y="13547"/>
                    </a:cubicBezTo>
                    <a:cubicBezTo>
                      <a:pt x="2853" y="19727"/>
                      <a:pt x="3383" y="24948"/>
                      <a:pt x="6421" y="24948"/>
                    </a:cubicBezTo>
                    <a:cubicBezTo>
                      <a:pt x="6636" y="24948"/>
                      <a:pt x="6863" y="24922"/>
                      <a:pt x="7104" y="24868"/>
                    </a:cubicBezTo>
                    <a:cubicBezTo>
                      <a:pt x="10755" y="24056"/>
                      <a:pt x="16168" y="17217"/>
                      <a:pt x="14693" y="10601"/>
                    </a:cubicBezTo>
                    <a:cubicBezTo>
                      <a:pt x="13330" y="4484"/>
                      <a:pt x="9676" y="1"/>
                      <a:pt x="6248" y="1"/>
                    </a:cubicBezTo>
                    <a:close/>
                  </a:path>
                </a:pathLst>
              </a:custGeom>
              <a:solidFill>
                <a:srgbClr val="F5C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477;p21">
              <a:extLst>
                <a:ext uri="{FF2B5EF4-FFF2-40B4-BE49-F238E27FC236}">
                  <a16:creationId xmlns:a16="http://schemas.microsoft.com/office/drawing/2014/main" id="{FA7A27CF-1DBD-E7D0-E36E-A7EF4C48F824}"/>
                </a:ext>
              </a:extLst>
            </p:cNvPr>
            <p:cNvSpPr/>
            <p:nvPr/>
          </p:nvSpPr>
          <p:spPr>
            <a:xfrm>
              <a:off x="12320772" y="62177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78;p21">
              <a:extLst>
                <a:ext uri="{FF2B5EF4-FFF2-40B4-BE49-F238E27FC236}">
                  <a16:creationId xmlns:a16="http://schemas.microsoft.com/office/drawing/2014/main" id="{CC5AA8CE-DE63-B96F-1CF4-5482F12738F5}"/>
                </a:ext>
              </a:extLst>
            </p:cNvPr>
            <p:cNvSpPr/>
            <p:nvPr/>
          </p:nvSpPr>
          <p:spPr>
            <a:xfrm>
              <a:off x="11568297" y="63320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79;p21">
              <a:extLst>
                <a:ext uri="{FF2B5EF4-FFF2-40B4-BE49-F238E27FC236}">
                  <a16:creationId xmlns:a16="http://schemas.microsoft.com/office/drawing/2014/main" id="{B238EBD8-A468-A52A-5DCB-E639A6207DC6}"/>
                </a:ext>
              </a:extLst>
            </p:cNvPr>
            <p:cNvSpPr/>
            <p:nvPr/>
          </p:nvSpPr>
          <p:spPr>
            <a:xfrm>
              <a:off x="11911197" y="6684474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0;p21">
              <a:extLst>
                <a:ext uri="{FF2B5EF4-FFF2-40B4-BE49-F238E27FC236}">
                  <a16:creationId xmlns:a16="http://schemas.microsoft.com/office/drawing/2014/main" id="{CEE0CA79-7397-2B70-42C1-D61437C8E51F}"/>
                </a:ext>
              </a:extLst>
            </p:cNvPr>
            <p:cNvSpPr/>
            <p:nvPr/>
          </p:nvSpPr>
          <p:spPr>
            <a:xfrm>
              <a:off x="12320772" y="6684474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81;p21">
              <a:extLst>
                <a:ext uri="{FF2B5EF4-FFF2-40B4-BE49-F238E27FC236}">
                  <a16:creationId xmlns:a16="http://schemas.microsoft.com/office/drawing/2014/main" id="{979FC435-5F63-545C-AE67-2C46442E30D1}"/>
                </a:ext>
              </a:extLst>
            </p:cNvPr>
            <p:cNvSpPr/>
            <p:nvPr/>
          </p:nvSpPr>
          <p:spPr>
            <a:xfrm>
              <a:off x="11259085" y="69035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82;p21">
              <a:extLst>
                <a:ext uri="{FF2B5EF4-FFF2-40B4-BE49-F238E27FC236}">
                  <a16:creationId xmlns:a16="http://schemas.microsoft.com/office/drawing/2014/main" id="{2A7350E7-9E64-C9E6-E5B7-E2E78EE7C86D}"/>
                </a:ext>
              </a:extLst>
            </p:cNvPr>
            <p:cNvSpPr/>
            <p:nvPr/>
          </p:nvSpPr>
          <p:spPr>
            <a:xfrm>
              <a:off x="11911197" y="7370274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83;p21">
              <a:extLst>
                <a:ext uri="{FF2B5EF4-FFF2-40B4-BE49-F238E27FC236}">
                  <a16:creationId xmlns:a16="http://schemas.microsoft.com/office/drawing/2014/main" id="{E0FF2902-2135-544C-EC82-51897E59891F}"/>
                </a:ext>
              </a:extLst>
            </p:cNvPr>
            <p:cNvSpPr/>
            <p:nvPr/>
          </p:nvSpPr>
          <p:spPr>
            <a:xfrm>
              <a:off x="12435072" y="76274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84;p21">
              <a:extLst>
                <a:ext uri="{FF2B5EF4-FFF2-40B4-BE49-F238E27FC236}">
                  <a16:creationId xmlns:a16="http://schemas.microsoft.com/office/drawing/2014/main" id="{0036741B-B8D0-AE09-F467-B6E59B44450B}"/>
                </a:ext>
              </a:extLst>
            </p:cNvPr>
            <p:cNvSpPr/>
            <p:nvPr/>
          </p:nvSpPr>
          <p:spPr>
            <a:xfrm>
              <a:off x="11844522" y="77417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85;p21">
              <a:extLst>
                <a:ext uri="{FF2B5EF4-FFF2-40B4-BE49-F238E27FC236}">
                  <a16:creationId xmlns:a16="http://schemas.microsoft.com/office/drawing/2014/main" id="{32CD099E-B7A5-C390-2F03-AAAF631E5A31}"/>
                </a:ext>
              </a:extLst>
            </p:cNvPr>
            <p:cNvSpPr/>
            <p:nvPr/>
          </p:nvSpPr>
          <p:spPr>
            <a:xfrm>
              <a:off x="11373385" y="7484574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86;p21">
              <a:extLst>
                <a:ext uri="{FF2B5EF4-FFF2-40B4-BE49-F238E27FC236}">
                  <a16:creationId xmlns:a16="http://schemas.microsoft.com/office/drawing/2014/main" id="{03E176AD-5183-01C5-BDCF-BD8E981DC4BA}"/>
                </a:ext>
              </a:extLst>
            </p:cNvPr>
            <p:cNvSpPr/>
            <p:nvPr/>
          </p:nvSpPr>
          <p:spPr>
            <a:xfrm>
              <a:off x="10678060" y="7132149"/>
              <a:ext cx="114300" cy="11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02;p22">
            <a:extLst>
              <a:ext uri="{FF2B5EF4-FFF2-40B4-BE49-F238E27FC236}">
                <a16:creationId xmlns:a16="http://schemas.microsoft.com/office/drawing/2014/main" id="{4D22EB6D-5F74-35B0-CA71-B4599F2EA216}"/>
              </a:ext>
            </a:extLst>
          </p:cNvPr>
          <p:cNvSpPr txBox="1"/>
          <p:nvPr/>
        </p:nvSpPr>
        <p:spPr>
          <a:xfrm>
            <a:off x="1835526" y="2397260"/>
            <a:ext cx="8513749" cy="306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dirty="0">
                <a:solidFill>
                  <a:schemeClr val="bg1"/>
                </a:solidFill>
                <a:latin typeface="Josefin Sans"/>
                <a:cs typeface="Calibri"/>
              </a:rPr>
              <a:t>Dari </a:t>
            </a:r>
            <a:r>
              <a:rPr lang="en" dirty="0" err="1">
                <a:solidFill>
                  <a:schemeClr val="bg1"/>
                </a:solidFill>
                <a:latin typeface="Josefin Sans"/>
                <a:cs typeface="Calibri"/>
              </a:rPr>
              <a:t>hasil</a:t>
            </a:r>
            <a:r>
              <a:rPr lang="en" dirty="0">
                <a:solidFill>
                  <a:schemeClr val="bg1"/>
                </a:solidFill>
                <a:latin typeface="Josefin Sans"/>
                <a:cs typeface="Calibri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Josefin Sans"/>
                <a:cs typeface="Calibri"/>
              </a:rPr>
              <a:t>analisis</a:t>
            </a:r>
            <a:r>
              <a:rPr lang="en" dirty="0">
                <a:solidFill>
                  <a:schemeClr val="bg1"/>
                </a:solidFill>
                <a:latin typeface="Josefin Sans"/>
                <a:cs typeface="Calibri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Josefin Sans"/>
                <a:cs typeface="Calibri"/>
              </a:rPr>
              <a:t>sentimen</a:t>
            </a:r>
            <a:r>
              <a:rPr lang="en" dirty="0">
                <a:solidFill>
                  <a:schemeClr val="bg1"/>
                </a:solidFill>
                <a:latin typeface="Josefin Sans"/>
                <a:cs typeface="Calibri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Josefin Sans"/>
                <a:cs typeface="Calibri"/>
              </a:rPr>
              <a:t>menggunakan</a:t>
            </a:r>
            <a:r>
              <a:rPr lang="en" dirty="0">
                <a:solidFill>
                  <a:schemeClr val="bg1"/>
                </a:solidFill>
                <a:latin typeface="Josefin Sans"/>
                <a:cs typeface="Calibri"/>
              </a:rPr>
              <a:t> dua model </a:t>
            </a:r>
            <a:r>
              <a:rPr lang="en" dirty="0" err="1">
                <a:solidFill>
                  <a:schemeClr val="bg1"/>
                </a:solidFill>
                <a:latin typeface="Josefin Sans"/>
                <a:cs typeface="Calibri"/>
              </a:rPr>
              <a:t>yaitu</a:t>
            </a:r>
            <a:r>
              <a:rPr lang="en" dirty="0">
                <a:solidFill>
                  <a:schemeClr val="bg1"/>
                </a:solidFill>
                <a:latin typeface="Josefin Sans"/>
                <a:cs typeface="Calibri"/>
              </a:rPr>
              <a:t> Neural Network dan LSTM, saran yang </a:t>
            </a:r>
            <a:r>
              <a:rPr lang="en" dirty="0" err="1">
                <a:solidFill>
                  <a:schemeClr val="bg1"/>
                </a:solidFill>
                <a:latin typeface="Josefin Sans"/>
                <a:cs typeface="Calibri"/>
              </a:rPr>
              <a:t>dapat</a:t>
            </a:r>
            <a:r>
              <a:rPr lang="en" dirty="0">
                <a:solidFill>
                  <a:schemeClr val="bg1"/>
                </a:solidFill>
                <a:latin typeface="Josefin Sans"/>
                <a:cs typeface="Calibri"/>
              </a:rPr>
              <a:t> kami </a:t>
            </a:r>
            <a:r>
              <a:rPr lang="en" dirty="0" err="1">
                <a:solidFill>
                  <a:schemeClr val="bg1"/>
                </a:solidFill>
                <a:latin typeface="Josefin Sans"/>
                <a:cs typeface="Calibri"/>
              </a:rPr>
              <a:t>berikan</a:t>
            </a:r>
            <a:r>
              <a:rPr lang="en" dirty="0">
                <a:solidFill>
                  <a:schemeClr val="bg1"/>
                </a:solidFill>
                <a:latin typeface="Josefin Sans"/>
                <a:cs typeface="Calibri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Josefin Sans"/>
                <a:cs typeface="Calibri"/>
              </a:rPr>
              <a:t>sebagai</a:t>
            </a:r>
            <a:r>
              <a:rPr lang="en" dirty="0">
                <a:solidFill>
                  <a:schemeClr val="bg1"/>
                </a:solidFill>
                <a:latin typeface="Josefin Sans"/>
                <a:cs typeface="Calibri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Josefin Sans"/>
                <a:cs typeface="Calibri"/>
              </a:rPr>
              <a:t>berikut</a:t>
            </a:r>
            <a:r>
              <a:rPr lang="en" dirty="0">
                <a:solidFill>
                  <a:schemeClr val="bg1"/>
                </a:solidFill>
                <a:latin typeface="Josefin Sans"/>
                <a:cs typeface="Calibri"/>
              </a:rPr>
              <a:t>:</a:t>
            </a:r>
          </a:p>
          <a:p>
            <a:pPr marL="495300" indent="-342900">
              <a:buAutoNum type="arabicPeriod"/>
            </a:pP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Mengoptimalkan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 proses cleansing data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untuk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meningkatkan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 rata-rata accuracy. Hal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ini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dapat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dilakukan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dengan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memperdalam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tahap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cleansing data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untuk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mencegah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 noise dan outlier yang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kemudian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dapat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memengaruhi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kualitas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analisis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err="1">
                <a:solidFill>
                  <a:schemeClr val="bg1"/>
                </a:solidFill>
                <a:ea typeface="+mn-lt"/>
                <a:cs typeface="+mn-lt"/>
              </a:rPr>
              <a:t>sentimen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 marL="495300" indent="-342900">
              <a:buAutoNum type="arabicPeriod"/>
            </a:pPr>
            <a:r>
              <a:rPr lang="en" dirty="0" err="1">
                <a:solidFill>
                  <a:schemeClr val="bg1"/>
                </a:solidFill>
                <a:latin typeface="Calibri"/>
                <a:cs typeface="Calibri"/>
              </a:rPr>
              <a:t>Melakukan</a:t>
            </a:r>
            <a:r>
              <a:rPr lang="en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Calibri"/>
                <a:cs typeface="Calibri"/>
              </a:rPr>
              <a:t>penambahan</a:t>
            </a:r>
            <a:r>
              <a:rPr lang="en" dirty="0">
                <a:solidFill>
                  <a:schemeClr val="bg1"/>
                </a:solidFill>
                <a:latin typeface="Calibri"/>
                <a:cs typeface="Calibri"/>
              </a:rPr>
              <a:t> dataset yang </a:t>
            </a:r>
            <a:r>
              <a:rPr lang="en" dirty="0" err="1">
                <a:solidFill>
                  <a:schemeClr val="bg1"/>
                </a:solidFill>
                <a:latin typeface="Calibri"/>
                <a:cs typeface="Calibri"/>
              </a:rPr>
              <a:t>lebih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bervariasi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dan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dapat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mencakupdata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dari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berbagai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sumber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dan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konteks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sehingga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model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dapat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mengenali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variasi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sentimen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yang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lebih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" dirty="0" err="1">
                <a:solidFill>
                  <a:schemeClr val="bg1"/>
                </a:solidFill>
                <a:ea typeface="+mn-lt"/>
                <a:cs typeface="+mn-lt"/>
              </a:rPr>
              <a:t>luas</a:t>
            </a:r>
            <a:r>
              <a:rPr lang="en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52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C319CF5-A3A8-F240-C9D8-FC87239BB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358" y="835653"/>
            <a:ext cx="4758906" cy="676277"/>
          </a:xfrm>
        </p:spPr>
        <p:txBody>
          <a:bodyPr>
            <a:normAutofit/>
          </a:bodyPr>
          <a:lstStyle/>
          <a:p>
            <a:r>
              <a:rPr lang="en-GB" sz="3200" b="1">
                <a:solidFill>
                  <a:srgbClr val="5D0E99"/>
                </a:solidFill>
                <a:ea typeface="+mj-lt"/>
                <a:cs typeface="+mj-lt"/>
              </a:rPr>
              <a:t>RUMUSAN MASALAH</a:t>
            </a:r>
            <a:endParaRPr lang="en-US"/>
          </a:p>
        </p:txBody>
      </p:sp>
      <p:sp>
        <p:nvSpPr>
          <p:cNvPr id="29" name="Google Shape;145;p26">
            <a:extLst>
              <a:ext uri="{FF2B5EF4-FFF2-40B4-BE49-F238E27FC236}">
                <a16:creationId xmlns:a16="http://schemas.microsoft.com/office/drawing/2014/main" id="{A73534B1-37A1-D89D-3DEA-BE8A9F8B596A}"/>
              </a:ext>
            </a:extLst>
          </p:cNvPr>
          <p:cNvSpPr/>
          <p:nvPr/>
        </p:nvSpPr>
        <p:spPr>
          <a:xfrm>
            <a:off x="976447" y="2284879"/>
            <a:ext cx="693414" cy="69341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48;p26">
            <a:extLst>
              <a:ext uri="{FF2B5EF4-FFF2-40B4-BE49-F238E27FC236}">
                <a16:creationId xmlns:a16="http://schemas.microsoft.com/office/drawing/2014/main" id="{E8F4D348-3F37-4F58-B3C4-F8E658B4787D}"/>
              </a:ext>
            </a:extLst>
          </p:cNvPr>
          <p:cNvSpPr txBox="1"/>
          <p:nvPr/>
        </p:nvSpPr>
        <p:spPr>
          <a:xfrm>
            <a:off x="1020835" y="2416143"/>
            <a:ext cx="6046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grpSp>
        <p:nvGrpSpPr>
          <p:cNvPr id="31" name="Google Shape;152;p26">
            <a:extLst>
              <a:ext uri="{FF2B5EF4-FFF2-40B4-BE49-F238E27FC236}">
                <a16:creationId xmlns:a16="http://schemas.microsoft.com/office/drawing/2014/main" id="{F4898B20-4993-2DDB-FB26-0E8E238FC3D9}"/>
              </a:ext>
            </a:extLst>
          </p:cNvPr>
          <p:cNvGrpSpPr/>
          <p:nvPr/>
        </p:nvGrpSpPr>
        <p:grpSpPr>
          <a:xfrm>
            <a:off x="1736392" y="1935520"/>
            <a:ext cx="9150780" cy="1114454"/>
            <a:chOff x="1432669" y="1340930"/>
            <a:chExt cx="9454276" cy="1114454"/>
          </a:xfrm>
        </p:grpSpPr>
        <p:sp>
          <p:nvSpPr>
            <p:cNvPr id="32" name="Google Shape;153;p26">
              <a:extLst>
                <a:ext uri="{FF2B5EF4-FFF2-40B4-BE49-F238E27FC236}">
                  <a16:creationId xmlns:a16="http://schemas.microsoft.com/office/drawing/2014/main" id="{446E42AC-C6DA-3921-F037-3E51DE7BA749}"/>
                </a:ext>
              </a:extLst>
            </p:cNvPr>
            <p:cNvSpPr txBox="1"/>
            <p:nvPr/>
          </p:nvSpPr>
          <p:spPr>
            <a:xfrm>
              <a:off x="1437703" y="1624387"/>
              <a:ext cx="944924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Bagaimana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implementasi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metode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LSTM dan Neural Network pada data tweet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dapat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meningkatkan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akurasi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analisis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sentimen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?</a:t>
              </a:r>
              <a:endParaRPr lang="en-US">
                <a:latin typeface="Josefin Sans"/>
              </a:endParaRPr>
            </a:p>
          </p:txBody>
        </p:sp>
        <p:sp>
          <p:nvSpPr>
            <p:cNvPr id="33" name="Google Shape;154;p26">
              <a:extLst>
                <a:ext uri="{FF2B5EF4-FFF2-40B4-BE49-F238E27FC236}">
                  <a16:creationId xmlns:a16="http://schemas.microsoft.com/office/drawing/2014/main" id="{5A284801-9B28-C5EE-4200-0E4A92670C59}"/>
                </a:ext>
              </a:extLst>
            </p:cNvPr>
            <p:cNvSpPr txBox="1"/>
            <p:nvPr/>
          </p:nvSpPr>
          <p:spPr>
            <a:xfrm>
              <a:off x="1432669" y="1340930"/>
              <a:ext cx="3030085" cy="27699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en-US" sz="1300" b="1" dirty="0">
                <a:solidFill>
                  <a:schemeClr val="bg1"/>
                </a:solidFill>
                <a:latin typeface="Josefin Sans"/>
              </a:endParaRPr>
            </a:p>
          </p:txBody>
        </p:sp>
      </p:grpSp>
      <p:sp>
        <p:nvSpPr>
          <p:cNvPr id="34" name="Google Shape;145;p26">
            <a:extLst>
              <a:ext uri="{FF2B5EF4-FFF2-40B4-BE49-F238E27FC236}">
                <a16:creationId xmlns:a16="http://schemas.microsoft.com/office/drawing/2014/main" id="{12DF82A3-B8FC-32C4-28CD-176988C964A9}"/>
              </a:ext>
            </a:extLst>
          </p:cNvPr>
          <p:cNvSpPr/>
          <p:nvPr/>
        </p:nvSpPr>
        <p:spPr>
          <a:xfrm>
            <a:off x="10416766" y="3877916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8;p26">
            <a:extLst>
              <a:ext uri="{FF2B5EF4-FFF2-40B4-BE49-F238E27FC236}">
                <a16:creationId xmlns:a16="http://schemas.microsoft.com/office/drawing/2014/main" id="{D6A221FA-0C44-1293-DC2E-CA5331322832}"/>
              </a:ext>
            </a:extLst>
          </p:cNvPr>
          <p:cNvSpPr txBox="1"/>
          <p:nvPr/>
        </p:nvSpPr>
        <p:spPr>
          <a:xfrm>
            <a:off x="10461154" y="4009180"/>
            <a:ext cx="6046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02</a:t>
            </a:r>
            <a:endParaRPr/>
          </a:p>
        </p:txBody>
      </p:sp>
      <p:grpSp>
        <p:nvGrpSpPr>
          <p:cNvPr id="36" name="Google Shape;152;p26">
            <a:extLst>
              <a:ext uri="{FF2B5EF4-FFF2-40B4-BE49-F238E27FC236}">
                <a16:creationId xmlns:a16="http://schemas.microsoft.com/office/drawing/2014/main" id="{1C072B63-BAF2-E128-0D3F-1512078FD334}"/>
              </a:ext>
            </a:extLst>
          </p:cNvPr>
          <p:cNvGrpSpPr/>
          <p:nvPr/>
        </p:nvGrpSpPr>
        <p:grpSpPr>
          <a:xfrm>
            <a:off x="1419969" y="3607114"/>
            <a:ext cx="9150780" cy="1114454"/>
            <a:chOff x="1432669" y="1340930"/>
            <a:chExt cx="9454276" cy="1114454"/>
          </a:xfrm>
        </p:grpSpPr>
        <p:sp>
          <p:nvSpPr>
            <p:cNvPr id="37" name="Google Shape;153;p26">
              <a:extLst>
                <a:ext uri="{FF2B5EF4-FFF2-40B4-BE49-F238E27FC236}">
                  <a16:creationId xmlns:a16="http://schemas.microsoft.com/office/drawing/2014/main" id="{B45ACBEB-0E7A-2078-1AD3-FB796080B204}"/>
                </a:ext>
              </a:extLst>
            </p:cNvPr>
            <p:cNvSpPr txBox="1"/>
            <p:nvPr/>
          </p:nvSpPr>
          <p:spPr>
            <a:xfrm>
              <a:off x="1437703" y="1624387"/>
              <a:ext cx="944924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Bagaimana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 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solusi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yang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terbaik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untuk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mengatasi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analisis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sentimen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pada data tweet?</a:t>
              </a:r>
              <a:endParaRPr lang="en-GB" sz="2000" dirty="0">
                <a:solidFill>
                  <a:srgbClr val="374151"/>
                </a:solidFill>
              </a:endParaRPr>
            </a:p>
          </p:txBody>
        </p:sp>
        <p:sp>
          <p:nvSpPr>
            <p:cNvPr id="38" name="Google Shape;154;p26">
              <a:extLst>
                <a:ext uri="{FF2B5EF4-FFF2-40B4-BE49-F238E27FC236}">
                  <a16:creationId xmlns:a16="http://schemas.microsoft.com/office/drawing/2014/main" id="{BD876BD2-58CD-1DD8-BBFF-3C1EB0AB7580}"/>
                </a:ext>
              </a:extLst>
            </p:cNvPr>
            <p:cNvSpPr txBox="1"/>
            <p:nvPr/>
          </p:nvSpPr>
          <p:spPr>
            <a:xfrm>
              <a:off x="1432669" y="1340930"/>
              <a:ext cx="3030085" cy="2769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en-US" sz="1300" b="1" dirty="0">
                <a:solidFill>
                  <a:schemeClr val="bg1"/>
                </a:solidFill>
                <a:latin typeface="Josefin Sans"/>
              </a:endParaRPr>
            </a:p>
          </p:txBody>
        </p:sp>
      </p:grpSp>
      <p:sp>
        <p:nvSpPr>
          <p:cNvPr id="48" name="Google Shape;145;p26">
            <a:extLst>
              <a:ext uri="{FF2B5EF4-FFF2-40B4-BE49-F238E27FC236}">
                <a16:creationId xmlns:a16="http://schemas.microsoft.com/office/drawing/2014/main" id="{A1208BB1-D58C-758F-F193-8637CFEFCEFA}"/>
              </a:ext>
            </a:extLst>
          </p:cNvPr>
          <p:cNvSpPr/>
          <p:nvPr/>
        </p:nvSpPr>
        <p:spPr>
          <a:xfrm>
            <a:off x="1023581" y="5460641"/>
            <a:ext cx="693414" cy="69341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48;p26">
            <a:extLst>
              <a:ext uri="{FF2B5EF4-FFF2-40B4-BE49-F238E27FC236}">
                <a16:creationId xmlns:a16="http://schemas.microsoft.com/office/drawing/2014/main" id="{739877D3-B022-B545-117C-3580F4F73870}"/>
              </a:ext>
            </a:extLst>
          </p:cNvPr>
          <p:cNvSpPr txBox="1"/>
          <p:nvPr/>
        </p:nvSpPr>
        <p:spPr>
          <a:xfrm>
            <a:off x="1067969" y="5591906"/>
            <a:ext cx="6046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0" name="Google Shape;152;p26">
            <a:extLst>
              <a:ext uri="{FF2B5EF4-FFF2-40B4-BE49-F238E27FC236}">
                <a16:creationId xmlns:a16="http://schemas.microsoft.com/office/drawing/2014/main" id="{57E7B387-398A-4123-B1DA-DCC644467C3C}"/>
              </a:ext>
            </a:extLst>
          </p:cNvPr>
          <p:cNvGrpSpPr/>
          <p:nvPr/>
        </p:nvGrpSpPr>
        <p:grpSpPr>
          <a:xfrm>
            <a:off x="1783526" y="5111282"/>
            <a:ext cx="9150780" cy="1114454"/>
            <a:chOff x="1432669" y="1340930"/>
            <a:chExt cx="9454276" cy="1114454"/>
          </a:xfrm>
        </p:grpSpPr>
        <p:sp>
          <p:nvSpPr>
            <p:cNvPr id="51" name="Google Shape;153;p26">
              <a:extLst>
                <a:ext uri="{FF2B5EF4-FFF2-40B4-BE49-F238E27FC236}">
                  <a16:creationId xmlns:a16="http://schemas.microsoft.com/office/drawing/2014/main" id="{A35F0A3D-8FBA-A757-D141-6A6D1C6AEF7B}"/>
                </a:ext>
              </a:extLst>
            </p:cNvPr>
            <p:cNvSpPr txBox="1"/>
            <p:nvPr/>
          </p:nvSpPr>
          <p:spPr>
            <a:xfrm>
              <a:off x="1437703" y="1624387"/>
              <a:ext cx="944924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Sejauh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mana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implementasi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metode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LSTM dan Neural Network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dapat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memberikan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kontribusi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terhadap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pemahaman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mendalam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terhadap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persepsi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dan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respons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</a:t>
              </a:r>
              <a:r>
                <a:rPr lang="en-GB" sz="2000" dirty="0" err="1">
                  <a:solidFill>
                    <a:srgbClr val="374151"/>
                  </a:solidFill>
                  <a:latin typeface="Josefin Sans"/>
                </a:rPr>
                <a:t>pengguna</a:t>
              </a:r>
              <a:r>
                <a:rPr lang="en-GB" sz="2000" dirty="0">
                  <a:solidFill>
                    <a:srgbClr val="374151"/>
                  </a:solidFill>
                  <a:latin typeface="Josefin Sans"/>
                </a:rPr>
                <a:t> Twitter?</a:t>
              </a:r>
              <a:endParaRPr lang="en-US" dirty="0">
                <a:latin typeface="Josefin Sans"/>
              </a:endParaRPr>
            </a:p>
          </p:txBody>
        </p:sp>
        <p:sp>
          <p:nvSpPr>
            <p:cNvPr id="52" name="Google Shape;154;p26">
              <a:extLst>
                <a:ext uri="{FF2B5EF4-FFF2-40B4-BE49-F238E27FC236}">
                  <a16:creationId xmlns:a16="http://schemas.microsoft.com/office/drawing/2014/main" id="{D2E4BA96-E82B-A91A-4C10-66DA28818E72}"/>
                </a:ext>
              </a:extLst>
            </p:cNvPr>
            <p:cNvSpPr txBox="1"/>
            <p:nvPr/>
          </p:nvSpPr>
          <p:spPr>
            <a:xfrm>
              <a:off x="1432669" y="1340930"/>
              <a:ext cx="3030085" cy="27699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en-US" sz="1300" b="1" dirty="0">
                <a:solidFill>
                  <a:schemeClr val="bg1"/>
                </a:solidFill>
                <a:latin typeface="Josefin San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690091B-4381-352A-1C47-C44F2A16F945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RUMUSAN MASALAH</a:t>
            </a:r>
            <a:endParaRPr lang="en-US" sz="28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879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C319CF5-A3A8-F240-C9D8-FC87239BB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095" y="63076"/>
            <a:ext cx="3170738" cy="977727"/>
          </a:xfrm>
        </p:spPr>
        <p:txBody>
          <a:bodyPr>
            <a:normAutofit/>
          </a:bodyPr>
          <a:lstStyle/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TUJUAN </a:t>
            </a:r>
            <a:br>
              <a:rPr lang="en-GB" sz="2800" b="1">
                <a:latin typeface="Arial Nova"/>
                <a:ea typeface="+mj-lt"/>
                <a:cs typeface="+mj-lt"/>
              </a:rPr>
            </a:br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ANALISA</a:t>
            </a:r>
            <a:endParaRPr lang="en-GB" sz="2800" b="1">
              <a:solidFill>
                <a:srgbClr val="5D0E99"/>
              </a:solidFill>
              <a:latin typeface="Arial Nova"/>
              <a:cs typeface="Calibri Light"/>
            </a:endParaRPr>
          </a:p>
        </p:txBody>
      </p:sp>
      <p:sp>
        <p:nvSpPr>
          <p:cNvPr id="5" name="Google Shape;373;p33">
            <a:extLst>
              <a:ext uri="{FF2B5EF4-FFF2-40B4-BE49-F238E27FC236}">
                <a16:creationId xmlns:a16="http://schemas.microsoft.com/office/drawing/2014/main" id="{AD21BEB5-B96F-A35E-F429-67BCEE508012}"/>
              </a:ext>
            </a:extLst>
          </p:cNvPr>
          <p:cNvSpPr/>
          <p:nvPr/>
        </p:nvSpPr>
        <p:spPr>
          <a:xfrm rot="16200000">
            <a:off x="5211423" y="3211184"/>
            <a:ext cx="1130307" cy="112435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B56117-41AB-19C5-73C6-9909A829D765}"/>
              </a:ext>
            </a:extLst>
          </p:cNvPr>
          <p:cNvGrpSpPr/>
          <p:nvPr/>
        </p:nvGrpSpPr>
        <p:grpSpPr>
          <a:xfrm>
            <a:off x="5499134" y="2247688"/>
            <a:ext cx="537366" cy="537366"/>
            <a:chOff x="5660260" y="2535741"/>
            <a:chExt cx="537366" cy="537366"/>
          </a:xfrm>
        </p:grpSpPr>
        <p:sp>
          <p:nvSpPr>
            <p:cNvPr id="6" name="Google Shape;361;p33">
              <a:extLst>
                <a:ext uri="{FF2B5EF4-FFF2-40B4-BE49-F238E27FC236}">
                  <a16:creationId xmlns:a16="http://schemas.microsoft.com/office/drawing/2014/main" id="{E063D908-6750-A8B4-DD7B-D1D090D5FDBA}"/>
                </a:ext>
              </a:extLst>
            </p:cNvPr>
            <p:cNvSpPr/>
            <p:nvPr/>
          </p:nvSpPr>
          <p:spPr>
            <a:xfrm flipH="1">
              <a:off x="5660260" y="2535741"/>
              <a:ext cx="537366" cy="53736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362;p33">
              <a:extLst>
                <a:ext uri="{FF2B5EF4-FFF2-40B4-BE49-F238E27FC236}">
                  <a16:creationId xmlns:a16="http://schemas.microsoft.com/office/drawing/2014/main" id="{32607593-9363-5617-2870-82617EFB80B0}"/>
                </a:ext>
              </a:extLst>
            </p:cNvPr>
            <p:cNvSpPr/>
            <p:nvPr/>
          </p:nvSpPr>
          <p:spPr>
            <a:xfrm flipH="1">
              <a:off x="5810569" y="2693615"/>
              <a:ext cx="236748" cy="2216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392" y="109921"/>
                  </a:moveTo>
                  <a:cubicBezTo>
                    <a:pt x="58392" y="109945"/>
                    <a:pt x="61607" y="110494"/>
                    <a:pt x="61607" y="109921"/>
                  </a:cubicBezTo>
                  <a:lnTo>
                    <a:pt x="61607" y="109851"/>
                  </a:lnTo>
                  <a:cubicBezTo>
                    <a:pt x="80929" y="103093"/>
                    <a:pt x="90538" y="98937"/>
                    <a:pt x="110790" y="107213"/>
                  </a:cubicBezTo>
                  <a:lnTo>
                    <a:pt x="111142" y="20850"/>
                  </a:lnTo>
                  <a:lnTo>
                    <a:pt x="105743" y="20850"/>
                  </a:lnTo>
                  <a:cubicBezTo>
                    <a:pt x="105821" y="46504"/>
                    <a:pt x="105899" y="72157"/>
                    <a:pt x="105976" y="97811"/>
                  </a:cubicBezTo>
                  <a:cubicBezTo>
                    <a:pt x="91995" y="91718"/>
                    <a:pt x="76016" y="96522"/>
                    <a:pt x="61607" y="109411"/>
                  </a:cubicBezTo>
                  <a:lnTo>
                    <a:pt x="61607" y="20850"/>
                  </a:lnTo>
                  <a:lnTo>
                    <a:pt x="61607" y="17030"/>
                  </a:lnTo>
                  <a:lnTo>
                    <a:pt x="61607" y="15907"/>
                  </a:lnTo>
                  <a:cubicBezTo>
                    <a:pt x="70238" y="5918"/>
                    <a:pt x="78364" y="83"/>
                    <a:pt x="89113" y="0"/>
                  </a:cubicBezTo>
                  <a:cubicBezTo>
                    <a:pt x="93999" y="-36"/>
                    <a:pt x="99427" y="1114"/>
                    <a:pt x="105691" y="3604"/>
                  </a:cubicBezTo>
                  <a:cubicBezTo>
                    <a:pt x="105705" y="8079"/>
                    <a:pt x="105718" y="12555"/>
                    <a:pt x="105732" y="17030"/>
                  </a:cubicBezTo>
                  <a:lnTo>
                    <a:pt x="115580" y="16954"/>
                  </a:lnTo>
                  <a:lnTo>
                    <a:pt x="115580" y="29213"/>
                  </a:lnTo>
                  <a:lnTo>
                    <a:pt x="120000" y="29213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29213"/>
                  </a:lnTo>
                  <a:lnTo>
                    <a:pt x="3795" y="29213"/>
                  </a:lnTo>
                  <a:lnTo>
                    <a:pt x="3795" y="16954"/>
                  </a:lnTo>
                  <a:lnTo>
                    <a:pt x="14267" y="17030"/>
                  </a:lnTo>
                  <a:cubicBezTo>
                    <a:pt x="14281" y="12555"/>
                    <a:pt x="14294" y="8079"/>
                    <a:pt x="14308" y="3604"/>
                  </a:cubicBezTo>
                  <a:cubicBezTo>
                    <a:pt x="20572" y="1114"/>
                    <a:pt x="26000" y="-36"/>
                    <a:pt x="30886" y="0"/>
                  </a:cubicBezTo>
                  <a:cubicBezTo>
                    <a:pt x="41635" y="83"/>
                    <a:pt x="49761" y="5918"/>
                    <a:pt x="58392" y="15907"/>
                  </a:cubicBezTo>
                  <a:lnTo>
                    <a:pt x="58392" y="17030"/>
                  </a:lnTo>
                  <a:lnTo>
                    <a:pt x="58392" y="20850"/>
                  </a:lnTo>
                  <a:lnTo>
                    <a:pt x="58392" y="109411"/>
                  </a:lnTo>
                  <a:cubicBezTo>
                    <a:pt x="43983" y="96522"/>
                    <a:pt x="28004" y="91718"/>
                    <a:pt x="14023" y="97811"/>
                  </a:cubicBezTo>
                  <a:lnTo>
                    <a:pt x="14256" y="20850"/>
                  </a:lnTo>
                  <a:lnTo>
                    <a:pt x="8857" y="20850"/>
                  </a:lnTo>
                  <a:lnTo>
                    <a:pt x="8504" y="106459"/>
                  </a:lnTo>
                  <a:cubicBezTo>
                    <a:pt x="28638" y="97578"/>
                    <a:pt x="40064" y="103903"/>
                    <a:pt x="58392" y="10985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001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0FC976-0DB0-E8DE-0470-8053CE86A946}"/>
              </a:ext>
            </a:extLst>
          </p:cNvPr>
          <p:cNvGrpSpPr/>
          <p:nvPr/>
        </p:nvGrpSpPr>
        <p:grpSpPr>
          <a:xfrm>
            <a:off x="6728314" y="3431703"/>
            <a:ext cx="537366" cy="537366"/>
            <a:chOff x="3235399" y="3654161"/>
            <a:chExt cx="537366" cy="537366"/>
          </a:xfrm>
        </p:grpSpPr>
        <p:sp>
          <p:nvSpPr>
            <p:cNvPr id="8" name="Google Shape;366;p33">
              <a:extLst>
                <a:ext uri="{FF2B5EF4-FFF2-40B4-BE49-F238E27FC236}">
                  <a16:creationId xmlns:a16="http://schemas.microsoft.com/office/drawing/2014/main" id="{76599EB6-ED55-53BE-B9E0-7BF5109EBF95}"/>
                </a:ext>
              </a:extLst>
            </p:cNvPr>
            <p:cNvSpPr/>
            <p:nvPr/>
          </p:nvSpPr>
          <p:spPr>
            <a:xfrm flipH="1">
              <a:off x="3235399" y="3654161"/>
              <a:ext cx="537366" cy="53736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67;p33">
              <a:extLst>
                <a:ext uri="{FF2B5EF4-FFF2-40B4-BE49-F238E27FC236}">
                  <a16:creationId xmlns:a16="http://schemas.microsoft.com/office/drawing/2014/main" id="{AFE807BE-72D1-ACCB-1605-BB3477207D98}"/>
                </a:ext>
              </a:extLst>
            </p:cNvPr>
            <p:cNvSpPr/>
            <p:nvPr/>
          </p:nvSpPr>
          <p:spPr>
            <a:xfrm flipH="1">
              <a:off x="3385038" y="3802806"/>
              <a:ext cx="238088" cy="24007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74" y="39473"/>
                  </a:moveTo>
                  <a:cubicBezTo>
                    <a:pt x="53599" y="36371"/>
                    <a:pt x="41599" y="43242"/>
                    <a:pt x="38470" y="54820"/>
                  </a:cubicBezTo>
                  <a:cubicBezTo>
                    <a:pt x="35342" y="66398"/>
                    <a:pt x="42270" y="78299"/>
                    <a:pt x="53945" y="81402"/>
                  </a:cubicBezTo>
                  <a:cubicBezTo>
                    <a:pt x="65620" y="84504"/>
                    <a:pt x="77621" y="77633"/>
                    <a:pt x="80749" y="66055"/>
                  </a:cubicBezTo>
                  <a:cubicBezTo>
                    <a:pt x="83877" y="54477"/>
                    <a:pt x="76949" y="42576"/>
                    <a:pt x="65274" y="39473"/>
                  </a:cubicBezTo>
                  <a:close/>
                  <a:moveTo>
                    <a:pt x="69168" y="25060"/>
                  </a:moveTo>
                  <a:cubicBezTo>
                    <a:pt x="88870" y="30296"/>
                    <a:pt x="100561" y="50379"/>
                    <a:pt x="95282" y="69917"/>
                  </a:cubicBezTo>
                  <a:cubicBezTo>
                    <a:pt x="90003" y="89455"/>
                    <a:pt x="69753" y="101050"/>
                    <a:pt x="50051" y="95815"/>
                  </a:cubicBezTo>
                  <a:cubicBezTo>
                    <a:pt x="30350" y="90579"/>
                    <a:pt x="18658" y="70496"/>
                    <a:pt x="23937" y="50958"/>
                  </a:cubicBezTo>
                  <a:cubicBezTo>
                    <a:pt x="29216" y="31420"/>
                    <a:pt x="49467" y="19825"/>
                    <a:pt x="69168" y="25060"/>
                  </a:cubicBezTo>
                  <a:close/>
                  <a:moveTo>
                    <a:pt x="70584" y="19819"/>
                  </a:moveTo>
                  <a:cubicBezTo>
                    <a:pt x="47964" y="13808"/>
                    <a:pt x="24713" y="27121"/>
                    <a:pt x="18652" y="49554"/>
                  </a:cubicBezTo>
                  <a:cubicBezTo>
                    <a:pt x="12591" y="71987"/>
                    <a:pt x="26015" y="95045"/>
                    <a:pt x="48635" y="101056"/>
                  </a:cubicBezTo>
                  <a:cubicBezTo>
                    <a:pt x="71255" y="107067"/>
                    <a:pt x="94506" y="93754"/>
                    <a:pt x="100567" y="71321"/>
                  </a:cubicBezTo>
                  <a:cubicBezTo>
                    <a:pt x="106628" y="48888"/>
                    <a:pt x="93204" y="25830"/>
                    <a:pt x="70584" y="19819"/>
                  </a:cubicBezTo>
                  <a:close/>
                  <a:moveTo>
                    <a:pt x="120000" y="28418"/>
                  </a:moveTo>
                  <a:lnTo>
                    <a:pt x="119819" y="29085"/>
                  </a:lnTo>
                  <a:lnTo>
                    <a:pt x="119636" y="28804"/>
                  </a:lnTo>
                  <a:close/>
                  <a:moveTo>
                    <a:pt x="84120" y="4683"/>
                  </a:moveTo>
                  <a:lnTo>
                    <a:pt x="83867" y="19572"/>
                  </a:lnTo>
                  <a:lnTo>
                    <a:pt x="83406" y="19449"/>
                  </a:lnTo>
                  <a:cubicBezTo>
                    <a:pt x="87163" y="21546"/>
                    <a:pt x="90559" y="24117"/>
                    <a:pt x="93431" y="27166"/>
                  </a:cubicBezTo>
                  <a:lnTo>
                    <a:pt x="106796" y="23870"/>
                  </a:lnTo>
                  <a:lnTo>
                    <a:pt x="115363" y="39849"/>
                  </a:lnTo>
                  <a:lnTo>
                    <a:pt x="105840" y="48364"/>
                  </a:lnTo>
                  <a:cubicBezTo>
                    <a:pt x="107034" y="52676"/>
                    <a:pt x="107596" y="57191"/>
                    <a:pt x="107394" y="61781"/>
                  </a:cubicBezTo>
                  <a:lnTo>
                    <a:pt x="119289" y="68330"/>
                  </a:lnTo>
                  <a:lnTo>
                    <a:pt x="114566" y="85810"/>
                  </a:lnTo>
                  <a:lnTo>
                    <a:pt x="100132" y="85570"/>
                  </a:lnTo>
                  <a:cubicBezTo>
                    <a:pt x="98307" y="88594"/>
                    <a:pt x="96096" y="91321"/>
                    <a:pt x="93619" y="93756"/>
                  </a:cubicBezTo>
                  <a:lnTo>
                    <a:pt x="98359" y="106025"/>
                  </a:lnTo>
                  <a:lnTo>
                    <a:pt x="83411" y="116405"/>
                  </a:lnTo>
                  <a:lnTo>
                    <a:pt x="72073" y="106643"/>
                  </a:lnTo>
                  <a:lnTo>
                    <a:pt x="73453" y="105685"/>
                  </a:lnTo>
                  <a:cubicBezTo>
                    <a:pt x="69110" y="107079"/>
                    <a:pt x="64517" y="107749"/>
                    <a:pt x="59835" y="107723"/>
                  </a:cubicBezTo>
                  <a:lnTo>
                    <a:pt x="52963" y="119999"/>
                  </a:lnTo>
                  <a:lnTo>
                    <a:pt x="35336" y="115316"/>
                  </a:lnTo>
                  <a:lnTo>
                    <a:pt x="35574" y="101277"/>
                  </a:lnTo>
                  <a:cubicBezTo>
                    <a:pt x="31839" y="99165"/>
                    <a:pt x="28466" y="96583"/>
                    <a:pt x="25614" y="93529"/>
                  </a:cubicBezTo>
                  <a:lnTo>
                    <a:pt x="25843" y="94015"/>
                  </a:lnTo>
                  <a:lnTo>
                    <a:pt x="11102" y="96847"/>
                  </a:lnTo>
                  <a:lnTo>
                    <a:pt x="3390" y="80445"/>
                  </a:lnTo>
                  <a:lnTo>
                    <a:pt x="13359" y="72429"/>
                  </a:lnTo>
                  <a:cubicBezTo>
                    <a:pt x="12295" y="68561"/>
                    <a:pt x="11739" y="64530"/>
                    <a:pt x="11738" y="60428"/>
                  </a:cubicBezTo>
                  <a:lnTo>
                    <a:pt x="0" y="53965"/>
                  </a:lnTo>
                  <a:lnTo>
                    <a:pt x="4723" y="36484"/>
                  </a:lnTo>
                  <a:lnTo>
                    <a:pt x="18174" y="36709"/>
                  </a:lnTo>
                  <a:cubicBezTo>
                    <a:pt x="19999" y="33515"/>
                    <a:pt x="22203" y="30603"/>
                    <a:pt x="24696" y="27997"/>
                  </a:cubicBezTo>
                  <a:lnTo>
                    <a:pt x="20190" y="14215"/>
                  </a:lnTo>
                  <a:lnTo>
                    <a:pt x="35666" y="4625"/>
                  </a:lnTo>
                  <a:lnTo>
                    <a:pt x="46473" y="14962"/>
                  </a:lnTo>
                  <a:lnTo>
                    <a:pt x="46365" y="15030"/>
                  </a:lnTo>
                  <a:cubicBezTo>
                    <a:pt x="50613" y="13704"/>
                    <a:pt x="55098" y="13091"/>
                    <a:pt x="59667" y="13141"/>
                  </a:cubicBezTo>
                  <a:lnTo>
                    <a:pt x="59206" y="13018"/>
                  </a:lnTo>
                  <a:lnTo>
                    <a:pt x="66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001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FC1C33-92F2-1B07-0218-D51015738360}"/>
              </a:ext>
            </a:extLst>
          </p:cNvPr>
          <p:cNvGrpSpPr/>
          <p:nvPr/>
        </p:nvGrpSpPr>
        <p:grpSpPr>
          <a:xfrm>
            <a:off x="5500283" y="4768751"/>
            <a:ext cx="537366" cy="537366"/>
            <a:chOff x="5661409" y="5874731"/>
            <a:chExt cx="537366" cy="537366"/>
          </a:xfrm>
        </p:grpSpPr>
        <p:sp>
          <p:nvSpPr>
            <p:cNvPr id="10" name="Google Shape;366;p33">
              <a:extLst>
                <a:ext uri="{FF2B5EF4-FFF2-40B4-BE49-F238E27FC236}">
                  <a16:creationId xmlns:a16="http://schemas.microsoft.com/office/drawing/2014/main" id="{013BF06E-FE4C-42EA-FD47-A80FAAADAFAA}"/>
                </a:ext>
              </a:extLst>
            </p:cNvPr>
            <p:cNvSpPr/>
            <p:nvPr/>
          </p:nvSpPr>
          <p:spPr>
            <a:xfrm flipH="1">
              <a:off x="5661409" y="5874731"/>
              <a:ext cx="537366" cy="53736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" name="Graphic 10" descr="Good Idea with solid fill">
              <a:extLst>
                <a:ext uri="{FF2B5EF4-FFF2-40B4-BE49-F238E27FC236}">
                  <a16:creationId xmlns:a16="http://schemas.microsoft.com/office/drawing/2014/main" id="{46CDC61E-12A6-529E-4F94-0744D8A82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34188" y="5951643"/>
              <a:ext cx="390409" cy="390409"/>
            </a:xfrm>
            <a:prstGeom prst="rect">
              <a:avLst/>
            </a:prstGeom>
          </p:spPr>
        </p:pic>
      </p:grpSp>
      <p:sp>
        <p:nvSpPr>
          <p:cNvPr id="19" name="Google Shape;153;p26">
            <a:extLst>
              <a:ext uri="{FF2B5EF4-FFF2-40B4-BE49-F238E27FC236}">
                <a16:creationId xmlns:a16="http://schemas.microsoft.com/office/drawing/2014/main" id="{1CC42B5D-5819-C646-20C9-7D8D37989A2C}"/>
              </a:ext>
            </a:extLst>
          </p:cNvPr>
          <p:cNvSpPr txBox="1"/>
          <p:nvPr/>
        </p:nvSpPr>
        <p:spPr>
          <a:xfrm>
            <a:off x="389513" y="1825469"/>
            <a:ext cx="4936531" cy="1746055"/>
          </a:xfrm>
          <a:custGeom>
            <a:avLst/>
            <a:gdLst>
              <a:gd name="connsiteX0" fmla="*/ 0 w 4936531"/>
              <a:gd name="connsiteY0" fmla="*/ 0 h 1746055"/>
              <a:gd name="connsiteX1" fmla="*/ 518336 w 4936531"/>
              <a:gd name="connsiteY1" fmla="*/ 0 h 1746055"/>
              <a:gd name="connsiteX2" fmla="*/ 987306 w 4936531"/>
              <a:gd name="connsiteY2" fmla="*/ 0 h 1746055"/>
              <a:gd name="connsiteX3" fmla="*/ 1604373 w 4936531"/>
              <a:gd name="connsiteY3" fmla="*/ 0 h 1746055"/>
              <a:gd name="connsiteX4" fmla="*/ 2122708 w 4936531"/>
              <a:gd name="connsiteY4" fmla="*/ 0 h 1746055"/>
              <a:gd name="connsiteX5" fmla="*/ 2641044 w 4936531"/>
              <a:gd name="connsiteY5" fmla="*/ 0 h 1746055"/>
              <a:gd name="connsiteX6" fmla="*/ 3307476 w 4936531"/>
              <a:gd name="connsiteY6" fmla="*/ 0 h 1746055"/>
              <a:gd name="connsiteX7" fmla="*/ 3776446 w 4936531"/>
              <a:gd name="connsiteY7" fmla="*/ 0 h 1746055"/>
              <a:gd name="connsiteX8" fmla="*/ 4393513 w 4936531"/>
              <a:gd name="connsiteY8" fmla="*/ 0 h 1746055"/>
              <a:gd name="connsiteX9" fmla="*/ 4936531 w 4936531"/>
              <a:gd name="connsiteY9" fmla="*/ 0 h 1746055"/>
              <a:gd name="connsiteX10" fmla="*/ 4936531 w 4936531"/>
              <a:gd name="connsiteY10" fmla="*/ 529637 h 1746055"/>
              <a:gd name="connsiteX11" fmla="*/ 4936531 w 4936531"/>
              <a:gd name="connsiteY11" fmla="*/ 1129116 h 1746055"/>
              <a:gd name="connsiteX12" fmla="*/ 4936531 w 4936531"/>
              <a:gd name="connsiteY12" fmla="*/ 1746055 h 1746055"/>
              <a:gd name="connsiteX13" fmla="*/ 4220734 w 4936531"/>
              <a:gd name="connsiteY13" fmla="*/ 1746055 h 1746055"/>
              <a:gd name="connsiteX14" fmla="*/ 3603668 w 4936531"/>
              <a:gd name="connsiteY14" fmla="*/ 1746055 h 1746055"/>
              <a:gd name="connsiteX15" fmla="*/ 2887871 w 4936531"/>
              <a:gd name="connsiteY15" fmla="*/ 1746055 h 1746055"/>
              <a:gd name="connsiteX16" fmla="*/ 2221439 w 4936531"/>
              <a:gd name="connsiteY16" fmla="*/ 1746055 h 1746055"/>
              <a:gd name="connsiteX17" fmla="*/ 1653738 w 4936531"/>
              <a:gd name="connsiteY17" fmla="*/ 1746055 h 1746055"/>
              <a:gd name="connsiteX18" fmla="*/ 1086037 w 4936531"/>
              <a:gd name="connsiteY18" fmla="*/ 1746055 h 1746055"/>
              <a:gd name="connsiteX19" fmla="*/ 567701 w 4936531"/>
              <a:gd name="connsiteY19" fmla="*/ 1746055 h 1746055"/>
              <a:gd name="connsiteX20" fmla="*/ 0 w 4936531"/>
              <a:gd name="connsiteY20" fmla="*/ 1746055 h 1746055"/>
              <a:gd name="connsiteX21" fmla="*/ 0 w 4936531"/>
              <a:gd name="connsiteY21" fmla="*/ 1216418 h 1746055"/>
              <a:gd name="connsiteX22" fmla="*/ 0 w 4936531"/>
              <a:gd name="connsiteY22" fmla="*/ 616939 h 1746055"/>
              <a:gd name="connsiteX23" fmla="*/ 0 w 4936531"/>
              <a:gd name="connsiteY23" fmla="*/ 0 h 174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36531" h="1746055" fill="none" extrusionOk="0">
                <a:moveTo>
                  <a:pt x="0" y="0"/>
                </a:moveTo>
                <a:cubicBezTo>
                  <a:pt x="154150" y="23243"/>
                  <a:pt x="382957" y="-22698"/>
                  <a:pt x="518336" y="0"/>
                </a:cubicBezTo>
                <a:cubicBezTo>
                  <a:pt x="653715" y="22698"/>
                  <a:pt x="825064" y="-3005"/>
                  <a:pt x="987306" y="0"/>
                </a:cubicBezTo>
                <a:cubicBezTo>
                  <a:pt x="1149548" y="3005"/>
                  <a:pt x="1352351" y="-3602"/>
                  <a:pt x="1604373" y="0"/>
                </a:cubicBezTo>
                <a:cubicBezTo>
                  <a:pt x="1856395" y="3602"/>
                  <a:pt x="1969738" y="19601"/>
                  <a:pt x="2122708" y="0"/>
                </a:cubicBezTo>
                <a:cubicBezTo>
                  <a:pt x="2275678" y="-19601"/>
                  <a:pt x="2444730" y="-12555"/>
                  <a:pt x="2641044" y="0"/>
                </a:cubicBezTo>
                <a:cubicBezTo>
                  <a:pt x="2837358" y="12555"/>
                  <a:pt x="3172139" y="11736"/>
                  <a:pt x="3307476" y="0"/>
                </a:cubicBezTo>
                <a:cubicBezTo>
                  <a:pt x="3442813" y="-11736"/>
                  <a:pt x="3680406" y="-4889"/>
                  <a:pt x="3776446" y="0"/>
                </a:cubicBezTo>
                <a:cubicBezTo>
                  <a:pt x="3872486" y="4889"/>
                  <a:pt x="4220641" y="-12473"/>
                  <a:pt x="4393513" y="0"/>
                </a:cubicBezTo>
                <a:cubicBezTo>
                  <a:pt x="4566385" y="12473"/>
                  <a:pt x="4725380" y="132"/>
                  <a:pt x="4936531" y="0"/>
                </a:cubicBezTo>
                <a:cubicBezTo>
                  <a:pt x="4953906" y="167345"/>
                  <a:pt x="4961107" y="416112"/>
                  <a:pt x="4936531" y="529637"/>
                </a:cubicBezTo>
                <a:cubicBezTo>
                  <a:pt x="4911955" y="643162"/>
                  <a:pt x="4938543" y="935340"/>
                  <a:pt x="4936531" y="1129116"/>
                </a:cubicBezTo>
                <a:cubicBezTo>
                  <a:pt x="4934519" y="1322892"/>
                  <a:pt x="4953637" y="1516408"/>
                  <a:pt x="4936531" y="1746055"/>
                </a:cubicBezTo>
                <a:cubicBezTo>
                  <a:pt x="4634873" y="1713197"/>
                  <a:pt x="4572815" y="1749391"/>
                  <a:pt x="4220734" y="1746055"/>
                </a:cubicBezTo>
                <a:cubicBezTo>
                  <a:pt x="3868653" y="1742719"/>
                  <a:pt x="3885308" y="1756428"/>
                  <a:pt x="3603668" y="1746055"/>
                </a:cubicBezTo>
                <a:cubicBezTo>
                  <a:pt x="3322028" y="1735682"/>
                  <a:pt x="3160672" y="1732194"/>
                  <a:pt x="2887871" y="1746055"/>
                </a:cubicBezTo>
                <a:cubicBezTo>
                  <a:pt x="2615070" y="1759916"/>
                  <a:pt x="2459737" y="1723698"/>
                  <a:pt x="2221439" y="1746055"/>
                </a:cubicBezTo>
                <a:cubicBezTo>
                  <a:pt x="1983141" y="1768412"/>
                  <a:pt x="1877350" y="1726525"/>
                  <a:pt x="1653738" y="1746055"/>
                </a:cubicBezTo>
                <a:cubicBezTo>
                  <a:pt x="1430126" y="1765585"/>
                  <a:pt x="1344890" y="1768727"/>
                  <a:pt x="1086037" y="1746055"/>
                </a:cubicBezTo>
                <a:cubicBezTo>
                  <a:pt x="827184" y="1723383"/>
                  <a:pt x="761469" y="1749093"/>
                  <a:pt x="567701" y="1746055"/>
                </a:cubicBezTo>
                <a:cubicBezTo>
                  <a:pt x="373933" y="1743017"/>
                  <a:pt x="249488" y="1760089"/>
                  <a:pt x="0" y="1746055"/>
                </a:cubicBezTo>
                <a:cubicBezTo>
                  <a:pt x="10306" y="1581756"/>
                  <a:pt x="-15411" y="1395481"/>
                  <a:pt x="0" y="1216418"/>
                </a:cubicBezTo>
                <a:cubicBezTo>
                  <a:pt x="15411" y="1037355"/>
                  <a:pt x="-7723" y="833627"/>
                  <a:pt x="0" y="616939"/>
                </a:cubicBezTo>
                <a:cubicBezTo>
                  <a:pt x="7723" y="400251"/>
                  <a:pt x="10002" y="150992"/>
                  <a:pt x="0" y="0"/>
                </a:cubicBezTo>
                <a:close/>
              </a:path>
              <a:path w="4936531" h="1746055" stroke="0" extrusionOk="0">
                <a:moveTo>
                  <a:pt x="0" y="0"/>
                </a:moveTo>
                <a:cubicBezTo>
                  <a:pt x="249138" y="3086"/>
                  <a:pt x="340714" y="352"/>
                  <a:pt x="567701" y="0"/>
                </a:cubicBezTo>
                <a:cubicBezTo>
                  <a:pt x="794688" y="-352"/>
                  <a:pt x="868426" y="22522"/>
                  <a:pt x="1086037" y="0"/>
                </a:cubicBezTo>
                <a:cubicBezTo>
                  <a:pt x="1303648" y="-22522"/>
                  <a:pt x="1449416" y="-17650"/>
                  <a:pt x="1604373" y="0"/>
                </a:cubicBezTo>
                <a:cubicBezTo>
                  <a:pt x="1759330" y="17650"/>
                  <a:pt x="1958364" y="3367"/>
                  <a:pt x="2073343" y="0"/>
                </a:cubicBezTo>
                <a:cubicBezTo>
                  <a:pt x="2188322" y="-3367"/>
                  <a:pt x="2403129" y="-5123"/>
                  <a:pt x="2542313" y="0"/>
                </a:cubicBezTo>
                <a:cubicBezTo>
                  <a:pt x="2681497" y="5123"/>
                  <a:pt x="2796385" y="4153"/>
                  <a:pt x="3011284" y="0"/>
                </a:cubicBezTo>
                <a:cubicBezTo>
                  <a:pt x="3226183" y="-4153"/>
                  <a:pt x="3375365" y="4025"/>
                  <a:pt x="3677716" y="0"/>
                </a:cubicBezTo>
                <a:cubicBezTo>
                  <a:pt x="3980067" y="-4025"/>
                  <a:pt x="4021724" y="-6396"/>
                  <a:pt x="4146686" y="0"/>
                </a:cubicBezTo>
                <a:cubicBezTo>
                  <a:pt x="4271648" y="6396"/>
                  <a:pt x="4547955" y="-3584"/>
                  <a:pt x="4936531" y="0"/>
                </a:cubicBezTo>
                <a:cubicBezTo>
                  <a:pt x="4958717" y="224240"/>
                  <a:pt x="4915192" y="397803"/>
                  <a:pt x="4936531" y="547097"/>
                </a:cubicBezTo>
                <a:cubicBezTo>
                  <a:pt x="4957870" y="696391"/>
                  <a:pt x="4926643" y="824648"/>
                  <a:pt x="4936531" y="1094194"/>
                </a:cubicBezTo>
                <a:cubicBezTo>
                  <a:pt x="4946419" y="1363740"/>
                  <a:pt x="4930752" y="1540826"/>
                  <a:pt x="4936531" y="1746055"/>
                </a:cubicBezTo>
                <a:cubicBezTo>
                  <a:pt x="4789654" y="1773167"/>
                  <a:pt x="4513247" y="1739747"/>
                  <a:pt x="4319465" y="1746055"/>
                </a:cubicBezTo>
                <a:cubicBezTo>
                  <a:pt x="4125683" y="1752363"/>
                  <a:pt x="3936893" y="1746462"/>
                  <a:pt x="3653033" y="1746055"/>
                </a:cubicBezTo>
                <a:cubicBezTo>
                  <a:pt x="3369173" y="1745648"/>
                  <a:pt x="3285662" y="1716802"/>
                  <a:pt x="2986601" y="1746055"/>
                </a:cubicBezTo>
                <a:cubicBezTo>
                  <a:pt x="2687540" y="1775308"/>
                  <a:pt x="2567816" y="1732254"/>
                  <a:pt x="2418900" y="1746055"/>
                </a:cubicBezTo>
                <a:cubicBezTo>
                  <a:pt x="2269984" y="1759856"/>
                  <a:pt x="2059213" y="1752510"/>
                  <a:pt x="1703103" y="1746055"/>
                </a:cubicBezTo>
                <a:cubicBezTo>
                  <a:pt x="1346993" y="1739600"/>
                  <a:pt x="1404063" y="1744496"/>
                  <a:pt x="1184767" y="1746055"/>
                </a:cubicBezTo>
                <a:cubicBezTo>
                  <a:pt x="965471" y="1747614"/>
                  <a:pt x="835508" y="1771815"/>
                  <a:pt x="617066" y="1746055"/>
                </a:cubicBezTo>
                <a:cubicBezTo>
                  <a:pt x="398624" y="1720295"/>
                  <a:pt x="223626" y="1758880"/>
                  <a:pt x="0" y="1746055"/>
                </a:cubicBezTo>
                <a:cubicBezTo>
                  <a:pt x="-25840" y="1579927"/>
                  <a:pt x="-7894" y="1356962"/>
                  <a:pt x="0" y="1181497"/>
                </a:cubicBezTo>
                <a:cubicBezTo>
                  <a:pt x="7894" y="1006032"/>
                  <a:pt x="11723" y="844899"/>
                  <a:pt x="0" y="634400"/>
                </a:cubicBezTo>
                <a:cubicBezTo>
                  <a:pt x="-11723" y="423901"/>
                  <a:pt x="-27691" y="163158"/>
                  <a:pt x="0" y="0"/>
                </a:cubicBezTo>
                <a:close/>
              </a:path>
            </a:pathLst>
          </a:custGeom>
          <a:noFill/>
          <a:ln w="28575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Meningkatkan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Akurasi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Analisis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Sentimen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. 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Sejauh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mana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implementasi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metode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LSTM dan Neural Network pada data tweet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dapat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meningkatkan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akurasi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dalam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mengidentifikasi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sentimen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positif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,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negatif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,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atau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netral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.</a:t>
            </a:r>
            <a:endParaRPr lang="en-US">
              <a:latin typeface="Josefin Sans"/>
            </a:endParaRPr>
          </a:p>
        </p:txBody>
      </p:sp>
      <p:sp>
        <p:nvSpPr>
          <p:cNvPr id="20" name="Google Shape;153;p26">
            <a:extLst>
              <a:ext uri="{FF2B5EF4-FFF2-40B4-BE49-F238E27FC236}">
                <a16:creationId xmlns:a16="http://schemas.microsoft.com/office/drawing/2014/main" id="{F5B8D4FF-5E20-7249-9E93-F1ADA8D7D7DB}"/>
              </a:ext>
            </a:extLst>
          </p:cNvPr>
          <p:cNvSpPr txBox="1"/>
          <p:nvPr/>
        </p:nvSpPr>
        <p:spPr>
          <a:xfrm>
            <a:off x="389512" y="4254810"/>
            <a:ext cx="4807135" cy="1559150"/>
          </a:xfrm>
          <a:custGeom>
            <a:avLst/>
            <a:gdLst>
              <a:gd name="connsiteX0" fmla="*/ 0 w 4807135"/>
              <a:gd name="connsiteY0" fmla="*/ 0 h 1559150"/>
              <a:gd name="connsiteX1" fmla="*/ 590591 w 4807135"/>
              <a:gd name="connsiteY1" fmla="*/ 0 h 1559150"/>
              <a:gd name="connsiteX2" fmla="*/ 1277324 w 4807135"/>
              <a:gd name="connsiteY2" fmla="*/ 0 h 1559150"/>
              <a:gd name="connsiteX3" fmla="*/ 1964058 w 4807135"/>
              <a:gd name="connsiteY3" fmla="*/ 0 h 1559150"/>
              <a:gd name="connsiteX4" fmla="*/ 2506578 w 4807135"/>
              <a:gd name="connsiteY4" fmla="*/ 0 h 1559150"/>
              <a:gd name="connsiteX5" fmla="*/ 3193311 w 4807135"/>
              <a:gd name="connsiteY5" fmla="*/ 0 h 1559150"/>
              <a:gd name="connsiteX6" fmla="*/ 3783902 w 4807135"/>
              <a:gd name="connsiteY6" fmla="*/ 0 h 1559150"/>
              <a:gd name="connsiteX7" fmla="*/ 4807135 w 4807135"/>
              <a:gd name="connsiteY7" fmla="*/ 0 h 1559150"/>
              <a:gd name="connsiteX8" fmla="*/ 4807135 w 4807135"/>
              <a:gd name="connsiteY8" fmla="*/ 535308 h 1559150"/>
              <a:gd name="connsiteX9" fmla="*/ 4807135 w 4807135"/>
              <a:gd name="connsiteY9" fmla="*/ 1008250 h 1559150"/>
              <a:gd name="connsiteX10" fmla="*/ 4807135 w 4807135"/>
              <a:gd name="connsiteY10" fmla="*/ 1559150 h 1559150"/>
              <a:gd name="connsiteX11" fmla="*/ 4264615 w 4807135"/>
              <a:gd name="connsiteY11" fmla="*/ 1559150 h 1559150"/>
              <a:gd name="connsiteX12" fmla="*/ 3625953 w 4807135"/>
              <a:gd name="connsiteY12" fmla="*/ 1559150 h 1559150"/>
              <a:gd name="connsiteX13" fmla="*/ 3035362 w 4807135"/>
              <a:gd name="connsiteY13" fmla="*/ 1559150 h 1559150"/>
              <a:gd name="connsiteX14" fmla="*/ 2252486 w 4807135"/>
              <a:gd name="connsiteY14" fmla="*/ 1559150 h 1559150"/>
              <a:gd name="connsiteX15" fmla="*/ 1661895 w 4807135"/>
              <a:gd name="connsiteY15" fmla="*/ 1559150 h 1559150"/>
              <a:gd name="connsiteX16" fmla="*/ 975162 w 4807135"/>
              <a:gd name="connsiteY16" fmla="*/ 1559150 h 1559150"/>
              <a:gd name="connsiteX17" fmla="*/ 0 w 4807135"/>
              <a:gd name="connsiteY17" fmla="*/ 1559150 h 1559150"/>
              <a:gd name="connsiteX18" fmla="*/ 0 w 4807135"/>
              <a:gd name="connsiteY18" fmla="*/ 1023842 h 1559150"/>
              <a:gd name="connsiteX19" fmla="*/ 0 w 4807135"/>
              <a:gd name="connsiteY19" fmla="*/ 519717 h 1559150"/>
              <a:gd name="connsiteX20" fmla="*/ 0 w 4807135"/>
              <a:gd name="connsiteY20" fmla="*/ 0 h 155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07135" h="1559150" fill="none" extrusionOk="0">
                <a:moveTo>
                  <a:pt x="0" y="0"/>
                </a:moveTo>
                <a:cubicBezTo>
                  <a:pt x="216862" y="-15012"/>
                  <a:pt x="298006" y="-5699"/>
                  <a:pt x="590591" y="0"/>
                </a:cubicBezTo>
                <a:cubicBezTo>
                  <a:pt x="883176" y="5699"/>
                  <a:pt x="1120837" y="1290"/>
                  <a:pt x="1277324" y="0"/>
                </a:cubicBezTo>
                <a:cubicBezTo>
                  <a:pt x="1433811" y="-1290"/>
                  <a:pt x="1680179" y="-16213"/>
                  <a:pt x="1964058" y="0"/>
                </a:cubicBezTo>
                <a:cubicBezTo>
                  <a:pt x="2247937" y="16213"/>
                  <a:pt x="2337655" y="5695"/>
                  <a:pt x="2506578" y="0"/>
                </a:cubicBezTo>
                <a:cubicBezTo>
                  <a:pt x="2675501" y="-5695"/>
                  <a:pt x="2924070" y="16089"/>
                  <a:pt x="3193311" y="0"/>
                </a:cubicBezTo>
                <a:cubicBezTo>
                  <a:pt x="3462552" y="-16089"/>
                  <a:pt x="3576272" y="-21596"/>
                  <a:pt x="3783902" y="0"/>
                </a:cubicBezTo>
                <a:cubicBezTo>
                  <a:pt x="3991532" y="21596"/>
                  <a:pt x="4569499" y="-14749"/>
                  <a:pt x="4807135" y="0"/>
                </a:cubicBezTo>
                <a:cubicBezTo>
                  <a:pt x="4811791" y="175703"/>
                  <a:pt x="4814735" y="425583"/>
                  <a:pt x="4807135" y="535308"/>
                </a:cubicBezTo>
                <a:cubicBezTo>
                  <a:pt x="4799535" y="645033"/>
                  <a:pt x="4803098" y="772199"/>
                  <a:pt x="4807135" y="1008250"/>
                </a:cubicBezTo>
                <a:cubicBezTo>
                  <a:pt x="4811172" y="1244301"/>
                  <a:pt x="4816332" y="1364602"/>
                  <a:pt x="4807135" y="1559150"/>
                </a:cubicBezTo>
                <a:cubicBezTo>
                  <a:pt x="4588324" y="1534221"/>
                  <a:pt x="4387724" y="1556900"/>
                  <a:pt x="4264615" y="1559150"/>
                </a:cubicBezTo>
                <a:cubicBezTo>
                  <a:pt x="4141506" y="1561400"/>
                  <a:pt x="3884483" y="1585729"/>
                  <a:pt x="3625953" y="1559150"/>
                </a:cubicBezTo>
                <a:cubicBezTo>
                  <a:pt x="3367423" y="1532571"/>
                  <a:pt x="3283156" y="1539599"/>
                  <a:pt x="3035362" y="1559150"/>
                </a:cubicBezTo>
                <a:cubicBezTo>
                  <a:pt x="2787568" y="1578701"/>
                  <a:pt x="2442363" y="1573394"/>
                  <a:pt x="2252486" y="1559150"/>
                </a:cubicBezTo>
                <a:cubicBezTo>
                  <a:pt x="2062609" y="1544906"/>
                  <a:pt x="1809628" y="1546364"/>
                  <a:pt x="1661895" y="1559150"/>
                </a:cubicBezTo>
                <a:cubicBezTo>
                  <a:pt x="1514162" y="1571936"/>
                  <a:pt x="1187314" y="1566234"/>
                  <a:pt x="975162" y="1559150"/>
                </a:cubicBezTo>
                <a:cubicBezTo>
                  <a:pt x="763010" y="1552066"/>
                  <a:pt x="299562" y="1599731"/>
                  <a:pt x="0" y="1559150"/>
                </a:cubicBezTo>
                <a:cubicBezTo>
                  <a:pt x="18296" y="1443362"/>
                  <a:pt x="15702" y="1170503"/>
                  <a:pt x="0" y="1023842"/>
                </a:cubicBezTo>
                <a:cubicBezTo>
                  <a:pt x="-15702" y="877181"/>
                  <a:pt x="-5790" y="660132"/>
                  <a:pt x="0" y="519717"/>
                </a:cubicBezTo>
                <a:cubicBezTo>
                  <a:pt x="5790" y="379303"/>
                  <a:pt x="24480" y="243712"/>
                  <a:pt x="0" y="0"/>
                </a:cubicBezTo>
                <a:close/>
              </a:path>
              <a:path w="4807135" h="1559150" stroke="0" extrusionOk="0">
                <a:moveTo>
                  <a:pt x="0" y="0"/>
                </a:moveTo>
                <a:cubicBezTo>
                  <a:pt x="294590" y="17536"/>
                  <a:pt x="431339" y="-31515"/>
                  <a:pt x="638662" y="0"/>
                </a:cubicBezTo>
                <a:cubicBezTo>
                  <a:pt x="845985" y="31515"/>
                  <a:pt x="1019786" y="347"/>
                  <a:pt x="1229253" y="0"/>
                </a:cubicBezTo>
                <a:cubicBezTo>
                  <a:pt x="1438720" y="-347"/>
                  <a:pt x="1618083" y="-24171"/>
                  <a:pt x="1819844" y="0"/>
                </a:cubicBezTo>
                <a:cubicBezTo>
                  <a:pt x="2021605" y="24171"/>
                  <a:pt x="2130735" y="21677"/>
                  <a:pt x="2362363" y="0"/>
                </a:cubicBezTo>
                <a:cubicBezTo>
                  <a:pt x="2593991" y="-21677"/>
                  <a:pt x="2700465" y="2785"/>
                  <a:pt x="2904883" y="0"/>
                </a:cubicBezTo>
                <a:cubicBezTo>
                  <a:pt x="3109301" y="-2785"/>
                  <a:pt x="3327361" y="-14404"/>
                  <a:pt x="3447403" y="0"/>
                </a:cubicBezTo>
                <a:cubicBezTo>
                  <a:pt x="3567445" y="14404"/>
                  <a:pt x="3886253" y="32566"/>
                  <a:pt x="4182207" y="0"/>
                </a:cubicBezTo>
                <a:cubicBezTo>
                  <a:pt x="4478161" y="-32566"/>
                  <a:pt x="4568358" y="19374"/>
                  <a:pt x="4807135" y="0"/>
                </a:cubicBezTo>
                <a:cubicBezTo>
                  <a:pt x="4828924" y="221390"/>
                  <a:pt x="4800444" y="310077"/>
                  <a:pt x="4807135" y="488534"/>
                </a:cubicBezTo>
                <a:cubicBezTo>
                  <a:pt x="4813826" y="666991"/>
                  <a:pt x="4813168" y="878526"/>
                  <a:pt x="4807135" y="977067"/>
                </a:cubicBezTo>
                <a:cubicBezTo>
                  <a:pt x="4801102" y="1075608"/>
                  <a:pt x="4781849" y="1370915"/>
                  <a:pt x="4807135" y="1559150"/>
                </a:cubicBezTo>
                <a:cubicBezTo>
                  <a:pt x="4647166" y="1545132"/>
                  <a:pt x="4434165" y="1585476"/>
                  <a:pt x="4216544" y="1559150"/>
                </a:cubicBezTo>
                <a:cubicBezTo>
                  <a:pt x="3998923" y="1532824"/>
                  <a:pt x="3786331" y="1536972"/>
                  <a:pt x="3625953" y="1559150"/>
                </a:cubicBezTo>
                <a:cubicBezTo>
                  <a:pt x="3465575" y="1581328"/>
                  <a:pt x="3183303" y="1561960"/>
                  <a:pt x="2891148" y="1559150"/>
                </a:cubicBezTo>
                <a:cubicBezTo>
                  <a:pt x="2598993" y="1556340"/>
                  <a:pt x="2492380" y="1531316"/>
                  <a:pt x="2156343" y="1559150"/>
                </a:cubicBezTo>
                <a:cubicBezTo>
                  <a:pt x="1820306" y="1586984"/>
                  <a:pt x="1825172" y="1574838"/>
                  <a:pt x="1517681" y="1559150"/>
                </a:cubicBezTo>
                <a:cubicBezTo>
                  <a:pt x="1210190" y="1543462"/>
                  <a:pt x="1000649" y="1560858"/>
                  <a:pt x="734805" y="1559150"/>
                </a:cubicBezTo>
                <a:cubicBezTo>
                  <a:pt x="468961" y="1557442"/>
                  <a:pt x="226084" y="1572294"/>
                  <a:pt x="0" y="1559150"/>
                </a:cubicBezTo>
                <a:cubicBezTo>
                  <a:pt x="21077" y="1442622"/>
                  <a:pt x="-18311" y="1209276"/>
                  <a:pt x="0" y="1055025"/>
                </a:cubicBezTo>
                <a:cubicBezTo>
                  <a:pt x="18311" y="900774"/>
                  <a:pt x="-9628" y="698346"/>
                  <a:pt x="0" y="582083"/>
                </a:cubicBezTo>
                <a:cubicBezTo>
                  <a:pt x="9628" y="465820"/>
                  <a:pt x="16793" y="274808"/>
                  <a:pt x="0" y="0"/>
                </a:cubicBezTo>
                <a:close/>
              </a:path>
            </a:pathLst>
          </a:custGeom>
          <a:ln w="28575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Membandingkan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Efektivitas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Metode. 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Mengukur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efektivitas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metode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LSTM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dibandinfkan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dengan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Neural Network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dalam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mengatasi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 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analisis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sentimen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pada data tweet.</a:t>
            </a:r>
            <a:endParaRPr lang="en-US" dirty="0">
              <a:latin typeface="Josefin Sans"/>
            </a:endParaRPr>
          </a:p>
        </p:txBody>
      </p:sp>
      <p:sp>
        <p:nvSpPr>
          <p:cNvPr id="21" name="Google Shape;153;p26">
            <a:extLst>
              <a:ext uri="{FF2B5EF4-FFF2-40B4-BE49-F238E27FC236}">
                <a16:creationId xmlns:a16="http://schemas.microsoft.com/office/drawing/2014/main" id="{B1C3644A-0FA9-80A2-ECE3-A95BA0761E8C}"/>
              </a:ext>
            </a:extLst>
          </p:cNvPr>
          <p:cNvSpPr txBox="1"/>
          <p:nvPr/>
        </p:nvSpPr>
        <p:spPr>
          <a:xfrm>
            <a:off x="7501512" y="3079594"/>
            <a:ext cx="4380008" cy="1386622"/>
          </a:xfrm>
          <a:custGeom>
            <a:avLst/>
            <a:gdLst>
              <a:gd name="connsiteX0" fmla="*/ 0 w 4380008"/>
              <a:gd name="connsiteY0" fmla="*/ 0 h 1386622"/>
              <a:gd name="connsiteX1" fmla="*/ 494315 w 4380008"/>
              <a:gd name="connsiteY1" fmla="*/ 0 h 1386622"/>
              <a:gd name="connsiteX2" fmla="*/ 1076231 w 4380008"/>
              <a:gd name="connsiteY2" fmla="*/ 0 h 1386622"/>
              <a:gd name="connsiteX3" fmla="*/ 1789546 w 4380008"/>
              <a:gd name="connsiteY3" fmla="*/ 0 h 1386622"/>
              <a:gd name="connsiteX4" fmla="*/ 2415262 w 4380008"/>
              <a:gd name="connsiteY4" fmla="*/ 0 h 1386622"/>
              <a:gd name="connsiteX5" fmla="*/ 3040977 w 4380008"/>
              <a:gd name="connsiteY5" fmla="*/ 0 h 1386622"/>
              <a:gd name="connsiteX6" fmla="*/ 3535292 w 4380008"/>
              <a:gd name="connsiteY6" fmla="*/ 0 h 1386622"/>
              <a:gd name="connsiteX7" fmla="*/ 4380008 w 4380008"/>
              <a:gd name="connsiteY7" fmla="*/ 0 h 1386622"/>
              <a:gd name="connsiteX8" fmla="*/ 4380008 w 4380008"/>
              <a:gd name="connsiteY8" fmla="*/ 665579 h 1386622"/>
              <a:gd name="connsiteX9" fmla="*/ 4380008 w 4380008"/>
              <a:gd name="connsiteY9" fmla="*/ 1386622 h 1386622"/>
              <a:gd name="connsiteX10" fmla="*/ 3710492 w 4380008"/>
              <a:gd name="connsiteY10" fmla="*/ 1386622 h 1386622"/>
              <a:gd name="connsiteX11" fmla="*/ 3084777 w 4380008"/>
              <a:gd name="connsiteY11" fmla="*/ 1386622 h 1386622"/>
              <a:gd name="connsiteX12" fmla="*/ 2415262 w 4380008"/>
              <a:gd name="connsiteY12" fmla="*/ 1386622 h 1386622"/>
              <a:gd name="connsiteX13" fmla="*/ 1701946 w 4380008"/>
              <a:gd name="connsiteY13" fmla="*/ 1386622 h 1386622"/>
              <a:gd name="connsiteX14" fmla="*/ 1120031 w 4380008"/>
              <a:gd name="connsiteY14" fmla="*/ 1386622 h 1386622"/>
              <a:gd name="connsiteX15" fmla="*/ 581915 w 4380008"/>
              <a:gd name="connsiteY15" fmla="*/ 1386622 h 1386622"/>
              <a:gd name="connsiteX16" fmla="*/ 0 w 4380008"/>
              <a:gd name="connsiteY16" fmla="*/ 1386622 h 1386622"/>
              <a:gd name="connsiteX17" fmla="*/ 0 w 4380008"/>
              <a:gd name="connsiteY17" fmla="*/ 721043 h 1386622"/>
              <a:gd name="connsiteX18" fmla="*/ 0 w 4380008"/>
              <a:gd name="connsiteY18" fmla="*/ 0 h 13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80008" h="1386622" fill="none" extrusionOk="0">
                <a:moveTo>
                  <a:pt x="0" y="0"/>
                </a:moveTo>
                <a:cubicBezTo>
                  <a:pt x="132109" y="3280"/>
                  <a:pt x="271567" y="-4727"/>
                  <a:pt x="494315" y="0"/>
                </a:cubicBezTo>
                <a:cubicBezTo>
                  <a:pt x="717064" y="4727"/>
                  <a:pt x="930492" y="-23946"/>
                  <a:pt x="1076231" y="0"/>
                </a:cubicBezTo>
                <a:cubicBezTo>
                  <a:pt x="1221970" y="23946"/>
                  <a:pt x="1646550" y="4985"/>
                  <a:pt x="1789546" y="0"/>
                </a:cubicBezTo>
                <a:cubicBezTo>
                  <a:pt x="1932542" y="-4985"/>
                  <a:pt x="2273625" y="-2203"/>
                  <a:pt x="2415262" y="0"/>
                </a:cubicBezTo>
                <a:cubicBezTo>
                  <a:pt x="2556899" y="2203"/>
                  <a:pt x="2823840" y="28337"/>
                  <a:pt x="3040977" y="0"/>
                </a:cubicBezTo>
                <a:cubicBezTo>
                  <a:pt x="3258114" y="-28337"/>
                  <a:pt x="3310993" y="4065"/>
                  <a:pt x="3535292" y="0"/>
                </a:cubicBezTo>
                <a:cubicBezTo>
                  <a:pt x="3759591" y="-4065"/>
                  <a:pt x="3990913" y="-31401"/>
                  <a:pt x="4380008" y="0"/>
                </a:cubicBezTo>
                <a:cubicBezTo>
                  <a:pt x="4367306" y="163015"/>
                  <a:pt x="4371048" y="435210"/>
                  <a:pt x="4380008" y="665579"/>
                </a:cubicBezTo>
                <a:cubicBezTo>
                  <a:pt x="4388968" y="895948"/>
                  <a:pt x="4389008" y="1095430"/>
                  <a:pt x="4380008" y="1386622"/>
                </a:cubicBezTo>
                <a:cubicBezTo>
                  <a:pt x="4060270" y="1402206"/>
                  <a:pt x="4025231" y="1403855"/>
                  <a:pt x="3710492" y="1386622"/>
                </a:cubicBezTo>
                <a:cubicBezTo>
                  <a:pt x="3395753" y="1369389"/>
                  <a:pt x="3330031" y="1361118"/>
                  <a:pt x="3084777" y="1386622"/>
                </a:cubicBezTo>
                <a:cubicBezTo>
                  <a:pt x="2839524" y="1412126"/>
                  <a:pt x="2702680" y="1363880"/>
                  <a:pt x="2415262" y="1386622"/>
                </a:cubicBezTo>
                <a:cubicBezTo>
                  <a:pt x="2127844" y="1409364"/>
                  <a:pt x="2050586" y="1356411"/>
                  <a:pt x="1701946" y="1386622"/>
                </a:cubicBezTo>
                <a:cubicBezTo>
                  <a:pt x="1353306" y="1416833"/>
                  <a:pt x="1340811" y="1408838"/>
                  <a:pt x="1120031" y="1386622"/>
                </a:cubicBezTo>
                <a:cubicBezTo>
                  <a:pt x="899252" y="1364406"/>
                  <a:pt x="763709" y="1396254"/>
                  <a:pt x="581915" y="1386622"/>
                </a:cubicBezTo>
                <a:cubicBezTo>
                  <a:pt x="400121" y="1376990"/>
                  <a:pt x="179738" y="1393097"/>
                  <a:pt x="0" y="1386622"/>
                </a:cubicBezTo>
                <a:cubicBezTo>
                  <a:pt x="-12512" y="1134662"/>
                  <a:pt x="24315" y="986114"/>
                  <a:pt x="0" y="721043"/>
                </a:cubicBezTo>
                <a:cubicBezTo>
                  <a:pt x="-24315" y="455972"/>
                  <a:pt x="1196" y="305551"/>
                  <a:pt x="0" y="0"/>
                </a:cubicBezTo>
                <a:close/>
              </a:path>
              <a:path w="4380008" h="1386622" stroke="0" extrusionOk="0">
                <a:moveTo>
                  <a:pt x="0" y="0"/>
                </a:moveTo>
                <a:cubicBezTo>
                  <a:pt x="192671" y="23811"/>
                  <a:pt x="377874" y="-18361"/>
                  <a:pt x="581915" y="0"/>
                </a:cubicBezTo>
                <a:cubicBezTo>
                  <a:pt x="785956" y="18361"/>
                  <a:pt x="998325" y="-12623"/>
                  <a:pt x="1120031" y="0"/>
                </a:cubicBezTo>
                <a:cubicBezTo>
                  <a:pt x="1241737" y="12623"/>
                  <a:pt x="1502102" y="10433"/>
                  <a:pt x="1658146" y="0"/>
                </a:cubicBezTo>
                <a:cubicBezTo>
                  <a:pt x="1814190" y="-10433"/>
                  <a:pt x="2023119" y="-16735"/>
                  <a:pt x="2152461" y="0"/>
                </a:cubicBezTo>
                <a:cubicBezTo>
                  <a:pt x="2281804" y="16735"/>
                  <a:pt x="2475322" y="2834"/>
                  <a:pt x="2646776" y="0"/>
                </a:cubicBezTo>
                <a:cubicBezTo>
                  <a:pt x="2818231" y="-2834"/>
                  <a:pt x="2909063" y="13124"/>
                  <a:pt x="3141091" y="0"/>
                </a:cubicBezTo>
                <a:cubicBezTo>
                  <a:pt x="3373120" y="-13124"/>
                  <a:pt x="3554342" y="22569"/>
                  <a:pt x="3810607" y="0"/>
                </a:cubicBezTo>
                <a:cubicBezTo>
                  <a:pt x="4066872" y="-22569"/>
                  <a:pt x="4206529" y="-5270"/>
                  <a:pt x="4380008" y="0"/>
                </a:cubicBezTo>
                <a:cubicBezTo>
                  <a:pt x="4364533" y="307100"/>
                  <a:pt x="4390571" y="363176"/>
                  <a:pt x="4380008" y="665579"/>
                </a:cubicBezTo>
                <a:cubicBezTo>
                  <a:pt x="4369445" y="967982"/>
                  <a:pt x="4350172" y="1179645"/>
                  <a:pt x="4380008" y="1386622"/>
                </a:cubicBezTo>
                <a:cubicBezTo>
                  <a:pt x="4238325" y="1392583"/>
                  <a:pt x="3960557" y="1400377"/>
                  <a:pt x="3841893" y="1386622"/>
                </a:cubicBezTo>
                <a:cubicBezTo>
                  <a:pt x="3723230" y="1372867"/>
                  <a:pt x="3352699" y="1412632"/>
                  <a:pt x="3172377" y="1386622"/>
                </a:cubicBezTo>
                <a:cubicBezTo>
                  <a:pt x="2992055" y="1360612"/>
                  <a:pt x="2860288" y="1384764"/>
                  <a:pt x="2634262" y="1386622"/>
                </a:cubicBezTo>
                <a:cubicBezTo>
                  <a:pt x="2408237" y="1388480"/>
                  <a:pt x="2252634" y="1359037"/>
                  <a:pt x="1964746" y="1386622"/>
                </a:cubicBezTo>
                <a:cubicBezTo>
                  <a:pt x="1676858" y="1414207"/>
                  <a:pt x="1491765" y="1410678"/>
                  <a:pt x="1295231" y="1386622"/>
                </a:cubicBezTo>
                <a:cubicBezTo>
                  <a:pt x="1098697" y="1362566"/>
                  <a:pt x="888620" y="1396216"/>
                  <a:pt x="713316" y="1386622"/>
                </a:cubicBezTo>
                <a:cubicBezTo>
                  <a:pt x="538013" y="1377028"/>
                  <a:pt x="212537" y="1409116"/>
                  <a:pt x="0" y="1386622"/>
                </a:cubicBezTo>
                <a:cubicBezTo>
                  <a:pt x="-11695" y="1108242"/>
                  <a:pt x="-26643" y="1014336"/>
                  <a:pt x="0" y="721043"/>
                </a:cubicBezTo>
                <a:cubicBezTo>
                  <a:pt x="26643" y="427750"/>
                  <a:pt x="-24358" y="278831"/>
                  <a:pt x="0" y="0"/>
                </a:cubicBezTo>
                <a:close/>
              </a:path>
            </a:pathLst>
          </a:custGeom>
          <a:noFill/>
          <a:ln w="28575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Membuat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model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dengan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performa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terbaik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untuk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menganalisis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 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sentimen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pada data Tweet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serta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membuat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API yang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dapat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mengklasifikasikan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sentimen</a:t>
            </a:r>
            <a:r>
              <a:rPr lang="en-GB" sz="2000" dirty="0">
                <a:solidFill>
                  <a:srgbClr val="374151"/>
                </a:solidFill>
                <a:latin typeface="Josefin Sans"/>
              </a:rPr>
              <a:t> </a:t>
            </a:r>
            <a:r>
              <a:rPr lang="en-GB" sz="2000" dirty="0" err="1">
                <a:solidFill>
                  <a:srgbClr val="374151"/>
                </a:solidFill>
                <a:latin typeface="Josefin Sans"/>
              </a:rPr>
              <a:t>tersebut</a:t>
            </a:r>
            <a:endParaRPr lang="en-GB" sz="2000" dirty="0" err="1">
              <a:solidFill>
                <a:srgbClr val="374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32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92BD8A-1240-427C-ECB5-9A50E40A0CA7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METODE ANALISIS</a:t>
            </a:r>
            <a:endParaRPr lang="en-GB" sz="2800" b="1">
              <a:solidFill>
                <a:srgbClr val="5D0E99"/>
              </a:solidFill>
              <a:latin typeface="Arial Nova"/>
              <a:cs typeface="Calibri Light"/>
            </a:endParaRPr>
          </a:p>
        </p:txBody>
      </p:sp>
      <p:sp>
        <p:nvSpPr>
          <p:cNvPr id="8" name="Google Shape;402;p22">
            <a:extLst>
              <a:ext uri="{FF2B5EF4-FFF2-40B4-BE49-F238E27FC236}">
                <a16:creationId xmlns:a16="http://schemas.microsoft.com/office/drawing/2014/main" id="{62D30E9E-3FF7-9C65-7D91-DFDFA3A847F4}"/>
              </a:ext>
            </a:extLst>
          </p:cNvPr>
          <p:cNvSpPr txBox="1"/>
          <p:nvPr/>
        </p:nvSpPr>
        <p:spPr>
          <a:xfrm>
            <a:off x="7241413" y="2266153"/>
            <a:ext cx="2762806" cy="151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Cleansing data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digunakan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untuk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membersihkan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data raw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sebelum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digunakan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dalam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pembuatan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model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analisis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sentimen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untuk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meningkatkan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akurasi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model yang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dihasilkan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. </a:t>
            </a:r>
            <a:endParaRPr lang="en-US">
              <a:latin typeface="Josefin Sans"/>
              <a:ea typeface="+mn-lt"/>
              <a:cs typeface="+mn-lt"/>
            </a:endParaRPr>
          </a:p>
        </p:txBody>
      </p:sp>
      <p:sp>
        <p:nvSpPr>
          <p:cNvPr id="9" name="Google Shape;406;p22">
            <a:extLst>
              <a:ext uri="{FF2B5EF4-FFF2-40B4-BE49-F238E27FC236}">
                <a16:creationId xmlns:a16="http://schemas.microsoft.com/office/drawing/2014/main" id="{C820F19F-762C-2816-DEB0-6EED546C1CBA}"/>
              </a:ext>
            </a:extLst>
          </p:cNvPr>
          <p:cNvSpPr txBox="1"/>
          <p:nvPr/>
        </p:nvSpPr>
        <p:spPr>
          <a:xfrm>
            <a:off x="7073087" y="1777071"/>
            <a:ext cx="2980523" cy="41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" sz="2000" b="1" dirty="0">
                <a:ea typeface="+mn-lt"/>
                <a:cs typeface="+mn-lt"/>
                <a:sym typeface="Josefin Sans"/>
              </a:rPr>
              <a:t>Cleansing Data</a:t>
            </a:r>
            <a:endParaRPr lang="en-US" sz="2000">
              <a:ea typeface="Calibri"/>
              <a:cs typeface="Calibri"/>
            </a:endParaRPr>
          </a:p>
        </p:txBody>
      </p:sp>
      <p:sp>
        <p:nvSpPr>
          <p:cNvPr id="10" name="Google Shape;422;p22">
            <a:extLst>
              <a:ext uri="{FF2B5EF4-FFF2-40B4-BE49-F238E27FC236}">
                <a16:creationId xmlns:a16="http://schemas.microsoft.com/office/drawing/2014/main" id="{461FE897-7CAD-2F68-40F3-FAF22F4D6946}"/>
              </a:ext>
            </a:extLst>
          </p:cNvPr>
          <p:cNvSpPr/>
          <p:nvPr/>
        </p:nvSpPr>
        <p:spPr>
          <a:xfrm rot="16200000">
            <a:off x="6129648" y="2063709"/>
            <a:ext cx="1103522" cy="95493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23;p22">
            <a:extLst>
              <a:ext uri="{FF2B5EF4-FFF2-40B4-BE49-F238E27FC236}">
                <a16:creationId xmlns:a16="http://schemas.microsoft.com/office/drawing/2014/main" id="{4C8C5AE7-5355-20DF-3004-1E9FAF560D7D}"/>
              </a:ext>
            </a:extLst>
          </p:cNvPr>
          <p:cNvSpPr/>
          <p:nvPr/>
        </p:nvSpPr>
        <p:spPr>
          <a:xfrm rot="16200000">
            <a:off x="6239372" y="2158664"/>
            <a:ext cx="884077" cy="76501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424;p22">
            <a:extLst>
              <a:ext uri="{FF2B5EF4-FFF2-40B4-BE49-F238E27FC236}">
                <a16:creationId xmlns:a16="http://schemas.microsoft.com/office/drawing/2014/main" id="{3115F79D-81B0-277F-4C92-36D2C5F627CF}"/>
              </a:ext>
            </a:extLst>
          </p:cNvPr>
          <p:cNvCxnSpPr/>
          <p:nvPr/>
        </p:nvCxnSpPr>
        <p:spPr>
          <a:xfrm>
            <a:off x="7145270" y="2264156"/>
            <a:ext cx="2878049" cy="358103"/>
          </a:xfrm>
          <a:prstGeom prst="bentConnector3">
            <a:avLst>
              <a:gd name="adj1" fmla="val 100054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425;p22">
            <a:extLst>
              <a:ext uri="{FF2B5EF4-FFF2-40B4-BE49-F238E27FC236}">
                <a16:creationId xmlns:a16="http://schemas.microsoft.com/office/drawing/2014/main" id="{91BA75F7-E998-5EC1-36BB-5E5804313361}"/>
              </a:ext>
            </a:extLst>
          </p:cNvPr>
          <p:cNvGrpSpPr/>
          <p:nvPr/>
        </p:nvGrpSpPr>
        <p:grpSpPr>
          <a:xfrm>
            <a:off x="6488468" y="2347911"/>
            <a:ext cx="385763" cy="386789"/>
            <a:chOff x="6488468" y="1835376"/>
            <a:chExt cx="291450" cy="292225"/>
          </a:xfrm>
        </p:grpSpPr>
        <p:sp>
          <p:nvSpPr>
            <p:cNvPr id="47" name="Google Shape;426;p22">
              <a:extLst>
                <a:ext uri="{FF2B5EF4-FFF2-40B4-BE49-F238E27FC236}">
                  <a16:creationId xmlns:a16="http://schemas.microsoft.com/office/drawing/2014/main" id="{04AE447E-021C-90F3-85D4-C3FFB14CE9D9}"/>
                </a:ext>
              </a:extLst>
            </p:cNvPr>
            <p:cNvSpPr/>
            <p:nvPr/>
          </p:nvSpPr>
          <p:spPr>
            <a:xfrm>
              <a:off x="6522343" y="1873176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7;p22">
              <a:extLst>
                <a:ext uri="{FF2B5EF4-FFF2-40B4-BE49-F238E27FC236}">
                  <a16:creationId xmlns:a16="http://schemas.microsoft.com/office/drawing/2014/main" id="{8894C622-01F2-40FD-8C95-B18F2E30949F}"/>
                </a:ext>
              </a:extLst>
            </p:cNvPr>
            <p:cNvSpPr/>
            <p:nvPr/>
          </p:nvSpPr>
          <p:spPr>
            <a:xfrm>
              <a:off x="6488468" y="1835376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12;p22">
            <a:extLst>
              <a:ext uri="{FF2B5EF4-FFF2-40B4-BE49-F238E27FC236}">
                <a16:creationId xmlns:a16="http://schemas.microsoft.com/office/drawing/2014/main" id="{3641A05D-0384-88C6-FB39-E5123DC2120D}"/>
              </a:ext>
            </a:extLst>
          </p:cNvPr>
          <p:cNvSpPr/>
          <p:nvPr/>
        </p:nvSpPr>
        <p:spPr>
          <a:xfrm rot="16200000">
            <a:off x="4400212" y="4012501"/>
            <a:ext cx="1103522" cy="95493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13;p22">
            <a:extLst>
              <a:ext uri="{FF2B5EF4-FFF2-40B4-BE49-F238E27FC236}">
                <a16:creationId xmlns:a16="http://schemas.microsoft.com/office/drawing/2014/main" id="{9DC4ED3F-AA81-B09B-C3DA-B5EE97010941}"/>
              </a:ext>
            </a:extLst>
          </p:cNvPr>
          <p:cNvSpPr/>
          <p:nvPr/>
        </p:nvSpPr>
        <p:spPr>
          <a:xfrm rot="16200000">
            <a:off x="4509935" y="4107456"/>
            <a:ext cx="884077" cy="76501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415;p22">
            <a:extLst>
              <a:ext uri="{FF2B5EF4-FFF2-40B4-BE49-F238E27FC236}">
                <a16:creationId xmlns:a16="http://schemas.microsoft.com/office/drawing/2014/main" id="{0838D7C5-BCA7-DE29-C23F-6D5D06F9C244}"/>
              </a:ext>
            </a:extLst>
          </p:cNvPr>
          <p:cNvGrpSpPr/>
          <p:nvPr/>
        </p:nvGrpSpPr>
        <p:grpSpPr>
          <a:xfrm>
            <a:off x="4759023" y="4295485"/>
            <a:ext cx="385763" cy="386789"/>
            <a:chOff x="4759023" y="2499342"/>
            <a:chExt cx="291450" cy="292225"/>
          </a:xfrm>
        </p:grpSpPr>
        <p:sp>
          <p:nvSpPr>
            <p:cNvPr id="41" name="Google Shape;416;p22">
              <a:extLst>
                <a:ext uri="{FF2B5EF4-FFF2-40B4-BE49-F238E27FC236}">
                  <a16:creationId xmlns:a16="http://schemas.microsoft.com/office/drawing/2014/main" id="{04AD900C-B6FB-6E18-C3EA-0125D4DFCFBE}"/>
                </a:ext>
              </a:extLst>
            </p:cNvPr>
            <p:cNvSpPr/>
            <p:nvPr/>
          </p:nvSpPr>
          <p:spPr>
            <a:xfrm>
              <a:off x="4759023" y="2499342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7;p22">
              <a:extLst>
                <a:ext uri="{FF2B5EF4-FFF2-40B4-BE49-F238E27FC236}">
                  <a16:creationId xmlns:a16="http://schemas.microsoft.com/office/drawing/2014/main" id="{3AB7AC17-016B-413C-0A49-356A3B13570F}"/>
                </a:ext>
              </a:extLst>
            </p:cNvPr>
            <p:cNvSpPr/>
            <p:nvPr/>
          </p:nvSpPr>
          <p:spPr>
            <a:xfrm>
              <a:off x="4792098" y="2532417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8;p22">
              <a:extLst>
                <a:ext uri="{FF2B5EF4-FFF2-40B4-BE49-F238E27FC236}">
                  <a16:creationId xmlns:a16="http://schemas.microsoft.com/office/drawing/2014/main" id="{53E92AD8-0114-37CE-01FD-5451ACEF22F4}"/>
                </a:ext>
              </a:extLst>
            </p:cNvPr>
            <p:cNvSpPr/>
            <p:nvPr/>
          </p:nvSpPr>
          <p:spPr>
            <a:xfrm>
              <a:off x="4826748" y="2532417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9;p22">
              <a:extLst>
                <a:ext uri="{FF2B5EF4-FFF2-40B4-BE49-F238E27FC236}">
                  <a16:creationId xmlns:a16="http://schemas.microsoft.com/office/drawing/2014/main" id="{3C33403F-9D41-DE00-47B9-C60970DBFB32}"/>
                </a:ext>
              </a:extLst>
            </p:cNvPr>
            <p:cNvSpPr/>
            <p:nvPr/>
          </p:nvSpPr>
          <p:spPr>
            <a:xfrm>
              <a:off x="4861398" y="2532417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0;p22">
              <a:extLst>
                <a:ext uri="{FF2B5EF4-FFF2-40B4-BE49-F238E27FC236}">
                  <a16:creationId xmlns:a16="http://schemas.microsoft.com/office/drawing/2014/main" id="{3ECF0DAE-E8D0-F294-5C44-AC8FD2E83FE6}"/>
                </a:ext>
              </a:extLst>
            </p:cNvPr>
            <p:cNvSpPr/>
            <p:nvPr/>
          </p:nvSpPr>
          <p:spPr>
            <a:xfrm>
              <a:off x="4894498" y="2532417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1;p22">
              <a:extLst>
                <a:ext uri="{FF2B5EF4-FFF2-40B4-BE49-F238E27FC236}">
                  <a16:creationId xmlns:a16="http://schemas.microsoft.com/office/drawing/2014/main" id="{5A4639FD-E614-5318-40DA-E375CC4EEC0E}"/>
                </a:ext>
              </a:extLst>
            </p:cNvPr>
            <p:cNvSpPr/>
            <p:nvPr/>
          </p:nvSpPr>
          <p:spPr>
            <a:xfrm>
              <a:off x="4861398" y="2654517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414;p22">
            <a:extLst>
              <a:ext uri="{FF2B5EF4-FFF2-40B4-BE49-F238E27FC236}">
                <a16:creationId xmlns:a16="http://schemas.microsoft.com/office/drawing/2014/main" id="{1EB63375-DDAD-EEE4-2152-7016B74C1D7F}"/>
              </a:ext>
            </a:extLst>
          </p:cNvPr>
          <p:cNvCxnSpPr/>
          <p:nvPr/>
        </p:nvCxnSpPr>
        <p:spPr>
          <a:xfrm flipH="1">
            <a:off x="1639819" y="4222849"/>
            <a:ext cx="2834700" cy="359400"/>
          </a:xfrm>
          <a:prstGeom prst="bentConnector3">
            <a:avLst>
              <a:gd name="adj1" fmla="val 10005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406;p22">
            <a:extLst>
              <a:ext uri="{FF2B5EF4-FFF2-40B4-BE49-F238E27FC236}">
                <a16:creationId xmlns:a16="http://schemas.microsoft.com/office/drawing/2014/main" id="{DD5C4546-6FDA-A261-DE10-DE39C5A0DD3B}"/>
              </a:ext>
            </a:extLst>
          </p:cNvPr>
          <p:cNvSpPr txBox="1"/>
          <p:nvPr/>
        </p:nvSpPr>
        <p:spPr>
          <a:xfrm>
            <a:off x="1634309" y="3691598"/>
            <a:ext cx="2242280" cy="42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000" b="1" dirty="0">
                <a:latin typeface="Josefin Sans"/>
                <a:sym typeface="Josefin Sans"/>
              </a:rPr>
              <a:t>Neural Network</a:t>
            </a:r>
            <a:endParaRPr lang="en-US" dirty="0"/>
          </a:p>
        </p:txBody>
      </p:sp>
      <p:sp>
        <p:nvSpPr>
          <p:cNvPr id="20" name="Google Shape;406;p22">
            <a:extLst>
              <a:ext uri="{FF2B5EF4-FFF2-40B4-BE49-F238E27FC236}">
                <a16:creationId xmlns:a16="http://schemas.microsoft.com/office/drawing/2014/main" id="{B1849997-0235-6565-9979-2DD71D822968}"/>
              </a:ext>
            </a:extLst>
          </p:cNvPr>
          <p:cNvSpPr txBox="1"/>
          <p:nvPr/>
        </p:nvSpPr>
        <p:spPr>
          <a:xfrm>
            <a:off x="7587435" y="4433638"/>
            <a:ext cx="2450752" cy="32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" sz="2000" b="1" dirty="0">
                <a:latin typeface="Josefin Sans"/>
                <a:sym typeface="Josefin Sans"/>
              </a:rPr>
              <a:t>LSTM</a:t>
            </a:r>
            <a:endParaRPr lang="en-US" dirty="0"/>
          </a:p>
        </p:txBody>
      </p:sp>
      <p:sp>
        <p:nvSpPr>
          <p:cNvPr id="21" name="Google Shape;422;p22">
            <a:extLst>
              <a:ext uri="{FF2B5EF4-FFF2-40B4-BE49-F238E27FC236}">
                <a16:creationId xmlns:a16="http://schemas.microsoft.com/office/drawing/2014/main" id="{97CF3421-FDA9-335A-ECDC-81D7EA067F54}"/>
              </a:ext>
            </a:extLst>
          </p:cNvPr>
          <p:cNvSpPr/>
          <p:nvPr/>
        </p:nvSpPr>
        <p:spPr>
          <a:xfrm rot="16200000">
            <a:off x="6109237" y="4669476"/>
            <a:ext cx="1103522" cy="95493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3;p22">
            <a:extLst>
              <a:ext uri="{FF2B5EF4-FFF2-40B4-BE49-F238E27FC236}">
                <a16:creationId xmlns:a16="http://schemas.microsoft.com/office/drawing/2014/main" id="{A2839019-E484-1320-6D88-EA92CCDED554}"/>
              </a:ext>
            </a:extLst>
          </p:cNvPr>
          <p:cNvSpPr/>
          <p:nvPr/>
        </p:nvSpPr>
        <p:spPr>
          <a:xfrm rot="16200000">
            <a:off x="6218961" y="4764431"/>
            <a:ext cx="884077" cy="76501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424;p22">
            <a:extLst>
              <a:ext uri="{FF2B5EF4-FFF2-40B4-BE49-F238E27FC236}">
                <a16:creationId xmlns:a16="http://schemas.microsoft.com/office/drawing/2014/main" id="{58D5CD09-F3FC-ED67-6BE8-A96E597408AF}"/>
              </a:ext>
            </a:extLst>
          </p:cNvPr>
          <p:cNvCxnSpPr>
            <a:cxnSpLocks/>
          </p:cNvCxnSpPr>
          <p:nvPr/>
        </p:nvCxnSpPr>
        <p:spPr>
          <a:xfrm>
            <a:off x="7158876" y="4869922"/>
            <a:ext cx="2878049" cy="358103"/>
          </a:xfrm>
          <a:prstGeom prst="bentConnector3">
            <a:avLst>
              <a:gd name="adj1" fmla="val 100054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02;p22">
            <a:extLst>
              <a:ext uri="{FF2B5EF4-FFF2-40B4-BE49-F238E27FC236}">
                <a16:creationId xmlns:a16="http://schemas.microsoft.com/office/drawing/2014/main" id="{8658DB37-ED32-A47B-EA00-A6F803EB00BE}"/>
              </a:ext>
            </a:extLst>
          </p:cNvPr>
          <p:cNvSpPr txBox="1"/>
          <p:nvPr/>
        </p:nvSpPr>
        <p:spPr>
          <a:xfrm>
            <a:off x="1682895" y="4270938"/>
            <a:ext cx="2776412" cy="155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Model Neural Network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digunakan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dalam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analisis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sentimen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karena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kemampuannya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untuk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memahami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pola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</a:rPr>
              <a:t>kompleks</a:t>
            </a:r>
            <a:r>
              <a:rPr lang="en" sz="1400" dirty="0">
                <a:latin typeface="Josefin Sans"/>
                <a:ea typeface="+mn-lt"/>
                <a:cs typeface="+mn-lt"/>
              </a:rPr>
              <a:t> 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dan</a:t>
            </a:r>
            <a:r>
              <a:rPr lang="en" sz="1400" dirty="0">
                <a:latin typeface="Josefin Sans"/>
                <a:ea typeface="+mn-lt"/>
                <a:cs typeface="+mn-lt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</a:rPr>
              <a:t>informasi</a:t>
            </a:r>
            <a:r>
              <a:rPr lang="en" sz="1400" dirty="0">
                <a:latin typeface="Josefin Sans"/>
                <a:ea typeface="+mn-lt"/>
                <a:cs typeface="+mn-lt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</a:rPr>
              <a:t>tersembunyi</a:t>
            </a:r>
            <a:r>
              <a:rPr lang="en" sz="1400" dirty="0">
                <a:latin typeface="Josefin Sans"/>
                <a:ea typeface="+mn-lt"/>
                <a:cs typeface="+mn-lt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dalam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data</a:t>
            </a:r>
            <a:r>
              <a:rPr lang="en" sz="1400" dirty="0">
                <a:latin typeface="Josefin Sans"/>
                <a:ea typeface="+mn-lt"/>
                <a:cs typeface="+mn-lt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</a:rPr>
              <a:t>teks</a:t>
            </a:r>
            <a:r>
              <a:rPr lang="en" sz="1400" dirty="0">
                <a:latin typeface="Josefin Sans"/>
                <a:ea typeface="+mn-lt"/>
                <a:cs typeface="+mn-lt"/>
              </a:rPr>
              <a:t>. </a:t>
            </a:r>
            <a:endParaRPr lang="en-US">
              <a:latin typeface="Josefin Sans"/>
            </a:endParaRPr>
          </a:p>
        </p:txBody>
      </p:sp>
      <p:sp>
        <p:nvSpPr>
          <p:cNvPr id="49" name="Google Shape;411;p22">
            <a:extLst>
              <a:ext uri="{FF2B5EF4-FFF2-40B4-BE49-F238E27FC236}">
                <a16:creationId xmlns:a16="http://schemas.microsoft.com/office/drawing/2014/main" id="{6789E2A7-5C16-D1DE-7209-65FF2752300C}"/>
              </a:ext>
            </a:extLst>
          </p:cNvPr>
          <p:cNvSpPr/>
          <p:nvPr/>
        </p:nvSpPr>
        <p:spPr>
          <a:xfrm>
            <a:off x="6465602" y="4965309"/>
            <a:ext cx="385747" cy="361635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Google Shape;402;p22">
            <a:extLst>
              <a:ext uri="{FF2B5EF4-FFF2-40B4-BE49-F238E27FC236}">
                <a16:creationId xmlns:a16="http://schemas.microsoft.com/office/drawing/2014/main" id="{867A9EA4-896C-7120-73B3-D4BAA427BDF8}"/>
              </a:ext>
            </a:extLst>
          </p:cNvPr>
          <p:cNvSpPr txBox="1"/>
          <p:nvPr/>
        </p:nvSpPr>
        <p:spPr>
          <a:xfrm>
            <a:off x="7263184" y="4965809"/>
            <a:ext cx="2777320" cy="196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Penggunaan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LSTM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dalam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analisis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sentimen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memberikan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kontribusi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pada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hasil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yang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lebih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akurat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dan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lebih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kontekstual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, yang sangat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diperlukan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ketika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menangani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data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teks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 </a:t>
            </a:r>
            <a:r>
              <a:rPr lang="en" sz="1400" dirty="0" err="1">
                <a:latin typeface="Josefin Sans"/>
                <a:ea typeface="+mn-lt"/>
                <a:cs typeface="+mn-lt"/>
                <a:sym typeface="Josefin Slab SemiBold"/>
              </a:rPr>
              <a:t>seperti</a:t>
            </a:r>
            <a:r>
              <a:rPr lang="en" sz="1400" dirty="0">
                <a:latin typeface="Josefin Sans"/>
                <a:ea typeface="+mn-lt"/>
                <a:cs typeface="+mn-lt"/>
                <a:sym typeface="Josefin Slab SemiBold"/>
              </a:rPr>
              <a:t> data tweet</a:t>
            </a:r>
            <a:endParaRPr lang="en" sz="1400" dirty="0">
              <a:latin typeface="Josefin Sans"/>
              <a:ea typeface="+mn-lt"/>
              <a:cs typeface="+mn-lt"/>
            </a:endParaRPr>
          </a:p>
        </p:txBody>
      </p:sp>
      <p:sp>
        <p:nvSpPr>
          <p:cNvPr id="4" name="Google Shape;412;p22">
            <a:extLst>
              <a:ext uri="{FF2B5EF4-FFF2-40B4-BE49-F238E27FC236}">
                <a16:creationId xmlns:a16="http://schemas.microsoft.com/office/drawing/2014/main" id="{3641A05D-0384-88C6-FB39-E5123DC2120D}"/>
              </a:ext>
            </a:extLst>
          </p:cNvPr>
          <p:cNvSpPr/>
          <p:nvPr/>
        </p:nvSpPr>
        <p:spPr>
          <a:xfrm rot="16200000">
            <a:off x="4400212" y="1559586"/>
            <a:ext cx="1103522" cy="95493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3;p22">
            <a:extLst>
              <a:ext uri="{FF2B5EF4-FFF2-40B4-BE49-F238E27FC236}">
                <a16:creationId xmlns:a16="http://schemas.microsoft.com/office/drawing/2014/main" id="{9DC4ED3F-AA81-B09B-C3DA-B5EE97010941}"/>
              </a:ext>
            </a:extLst>
          </p:cNvPr>
          <p:cNvSpPr/>
          <p:nvPr/>
        </p:nvSpPr>
        <p:spPr>
          <a:xfrm rot="16200000">
            <a:off x="4509935" y="1654541"/>
            <a:ext cx="884077" cy="76501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414;p22">
            <a:extLst>
              <a:ext uri="{FF2B5EF4-FFF2-40B4-BE49-F238E27FC236}">
                <a16:creationId xmlns:a16="http://schemas.microsoft.com/office/drawing/2014/main" id="{1EB63375-DDAD-EEE4-2152-7016B74C1D7F}"/>
              </a:ext>
            </a:extLst>
          </p:cNvPr>
          <p:cNvCxnSpPr/>
          <p:nvPr/>
        </p:nvCxnSpPr>
        <p:spPr>
          <a:xfrm flipH="1">
            <a:off x="1639819" y="1769934"/>
            <a:ext cx="2834700" cy="359400"/>
          </a:xfrm>
          <a:prstGeom prst="bentConnector3">
            <a:avLst>
              <a:gd name="adj1" fmla="val 10005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406;p22">
            <a:extLst>
              <a:ext uri="{FF2B5EF4-FFF2-40B4-BE49-F238E27FC236}">
                <a16:creationId xmlns:a16="http://schemas.microsoft.com/office/drawing/2014/main" id="{DD5C4546-6FDA-A261-DE10-DE39C5A0DD3B}"/>
              </a:ext>
            </a:extLst>
          </p:cNvPr>
          <p:cNvSpPr txBox="1"/>
          <p:nvPr/>
        </p:nvSpPr>
        <p:spPr>
          <a:xfrm>
            <a:off x="1634309" y="1318511"/>
            <a:ext cx="2242280" cy="39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" sz="2000" b="1" dirty="0">
                <a:latin typeface="Josefin Sans"/>
                <a:sym typeface="Josefin Sans"/>
              </a:rPr>
              <a:t>Data Preparation</a:t>
            </a:r>
            <a:endParaRPr lang="en-US" dirty="0"/>
          </a:p>
        </p:txBody>
      </p:sp>
      <p:sp>
        <p:nvSpPr>
          <p:cNvPr id="25" name="Google Shape;402;p22">
            <a:extLst>
              <a:ext uri="{FF2B5EF4-FFF2-40B4-BE49-F238E27FC236}">
                <a16:creationId xmlns:a16="http://schemas.microsoft.com/office/drawing/2014/main" id="{8658DB37-ED32-A47B-EA00-A6F803EB00BE}"/>
              </a:ext>
            </a:extLst>
          </p:cNvPr>
          <p:cNvSpPr txBox="1"/>
          <p:nvPr/>
        </p:nvSpPr>
        <p:spPr>
          <a:xfrm>
            <a:off x="1682895" y="1818023"/>
            <a:ext cx="2776412" cy="155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1400" dirty="0" err="1">
                <a:latin typeface="Josefin Sans"/>
                <a:sym typeface="Josefin Slab SemiBold"/>
              </a:rPr>
              <a:t>Menyiapkan</a:t>
            </a:r>
            <a:r>
              <a:rPr lang="en" sz="1400" dirty="0">
                <a:latin typeface="Josefin Sans"/>
                <a:sym typeface="Josefin Slab SemiBold"/>
              </a:rPr>
              <a:t> dataset yang </a:t>
            </a:r>
            <a:r>
              <a:rPr lang="en" sz="1400" dirty="0" err="1">
                <a:latin typeface="Josefin Sans"/>
                <a:sym typeface="Josefin Slab SemiBold"/>
              </a:rPr>
              <a:t>akan</a:t>
            </a:r>
            <a:r>
              <a:rPr lang="en" sz="1400" dirty="0">
                <a:latin typeface="Josefin Sans"/>
                <a:sym typeface="Josefin Slab SemiBold"/>
              </a:rPr>
              <a:t> </a:t>
            </a:r>
            <a:r>
              <a:rPr lang="en" sz="1400" dirty="0" err="1">
                <a:latin typeface="Josefin Sans"/>
                <a:sym typeface="Josefin Slab SemiBold"/>
              </a:rPr>
              <a:t>digunakan</a:t>
            </a:r>
            <a:r>
              <a:rPr lang="en" sz="1400" dirty="0">
                <a:latin typeface="Josefin Sans"/>
                <a:sym typeface="Josefin Slab SemiBold"/>
              </a:rPr>
              <a:t> </a:t>
            </a:r>
            <a:r>
              <a:rPr lang="en" sz="1400" dirty="0" err="1">
                <a:latin typeface="Josefin Sans"/>
                <a:sym typeface="Josefin Slab SemiBold"/>
              </a:rPr>
              <a:t>untuk</a:t>
            </a:r>
            <a:r>
              <a:rPr lang="en" sz="1400" dirty="0">
                <a:latin typeface="Josefin Sans"/>
                <a:sym typeface="Josefin Slab SemiBold"/>
              </a:rPr>
              <a:t> </a:t>
            </a:r>
            <a:r>
              <a:rPr lang="en" sz="1400" dirty="0" err="1">
                <a:latin typeface="Josefin Sans"/>
                <a:sym typeface="Josefin Slab SemiBold"/>
              </a:rPr>
              <a:t>analisis</a:t>
            </a:r>
            <a:r>
              <a:rPr lang="en" sz="1400" dirty="0">
                <a:latin typeface="Josefin Sans"/>
                <a:sym typeface="Josefin Slab SemiBold"/>
              </a:rPr>
              <a:t> </a:t>
            </a:r>
            <a:r>
              <a:rPr lang="en" sz="1400" dirty="0" err="1">
                <a:latin typeface="Josefin Sans"/>
                <a:sym typeface="Josefin Slab SemiBold"/>
              </a:rPr>
              <a:t>sentimen</a:t>
            </a:r>
            <a:r>
              <a:rPr lang="en" sz="1400" dirty="0">
                <a:latin typeface="Josefin Sans"/>
                <a:sym typeface="Josefin Slab SemiBold"/>
              </a:rPr>
              <a:t> </a:t>
            </a:r>
            <a:r>
              <a:rPr lang="en" sz="1400" dirty="0" err="1">
                <a:latin typeface="Josefin Sans"/>
                <a:sym typeface="Josefin Slab SemiBold"/>
              </a:rPr>
              <a:t>menggunakan</a:t>
            </a:r>
            <a:r>
              <a:rPr lang="en" sz="1400" dirty="0">
                <a:latin typeface="Josefin Sans"/>
                <a:sym typeface="Josefin Slab SemiBold"/>
              </a:rPr>
              <a:t> model Neural Network dan LSTM</a:t>
            </a:r>
            <a:endParaRPr lang="en-US" dirty="0"/>
          </a:p>
        </p:txBody>
      </p:sp>
      <p:sp>
        <p:nvSpPr>
          <p:cNvPr id="33" name="Google Shape;411;p22">
            <a:extLst>
              <a:ext uri="{FF2B5EF4-FFF2-40B4-BE49-F238E27FC236}">
                <a16:creationId xmlns:a16="http://schemas.microsoft.com/office/drawing/2014/main" id="{5038B820-6102-91AF-91FE-4555F392D166}"/>
              </a:ext>
            </a:extLst>
          </p:cNvPr>
          <p:cNvSpPr/>
          <p:nvPr/>
        </p:nvSpPr>
        <p:spPr>
          <a:xfrm>
            <a:off x="4749286" y="1858798"/>
            <a:ext cx="385747" cy="361635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sp>
        <p:nvSpPr>
          <p:cNvPr id="4" name="Google Shape;406;p22">
            <a:extLst>
              <a:ext uri="{FF2B5EF4-FFF2-40B4-BE49-F238E27FC236}">
                <a16:creationId xmlns:a16="http://schemas.microsoft.com/office/drawing/2014/main" id="{361B4DD9-D7F3-19F6-A0D3-5F592F2F4276}"/>
              </a:ext>
            </a:extLst>
          </p:cNvPr>
          <p:cNvSpPr txBox="1"/>
          <p:nvPr/>
        </p:nvSpPr>
        <p:spPr>
          <a:xfrm>
            <a:off x="4535107" y="1013875"/>
            <a:ext cx="3127611" cy="61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3200" b="1" dirty="0">
                <a:ea typeface="+mn-lt"/>
                <a:cs typeface="+mn-lt"/>
                <a:sym typeface="Josefin Sans"/>
              </a:rPr>
              <a:t>Data Preparation</a:t>
            </a:r>
            <a:endParaRPr lang="en-US" sz="3200">
              <a:cs typeface="Calibri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DD0D430-0590-ABA8-BABB-792FE947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93" y="4831770"/>
            <a:ext cx="1778908" cy="1006929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3A3871B3-B2DE-8A2D-15C7-77433FBA6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37" y="4085799"/>
            <a:ext cx="4702630" cy="2504183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8C098F-7A21-F91E-E6FA-312F108FD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622" y="4080473"/>
            <a:ext cx="3899808" cy="2508251"/>
          </a:xfrm>
          <a:prstGeom prst="rect">
            <a:avLst/>
          </a:prstGeom>
        </p:spPr>
      </p:pic>
      <p:sp>
        <p:nvSpPr>
          <p:cNvPr id="15" name="Google Shape;402;p22">
            <a:extLst>
              <a:ext uri="{FF2B5EF4-FFF2-40B4-BE49-F238E27FC236}">
                <a16:creationId xmlns:a16="http://schemas.microsoft.com/office/drawing/2014/main" id="{E6D6B23D-2F71-75DA-50D4-9697107D484F}"/>
              </a:ext>
            </a:extLst>
          </p:cNvPr>
          <p:cNvSpPr txBox="1"/>
          <p:nvPr/>
        </p:nvSpPr>
        <p:spPr>
          <a:xfrm>
            <a:off x="702727" y="1816210"/>
            <a:ext cx="10796461" cy="196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 err="1">
                <a:latin typeface="Calibri"/>
                <a:ea typeface="+mn-lt"/>
                <a:cs typeface="+mn-lt"/>
                <a:sym typeface="Josefin Slab SemiBold"/>
              </a:rPr>
              <a:t>Berdasarkan</a:t>
            </a:r>
            <a:r>
              <a:rPr lang="en" sz="2400" dirty="0">
                <a:latin typeface="Calibri"/>
                <a:ea typeface="+mn-lt"/>
                <a:cs typeface="+mn-lt"/>
                <a:sym typeface="Josefin Slab SemiBold"/>
              </a:rPr>
              <a:t> </a:t>
            </a:r>
            <a:r>
              <a:rPr lang="en" sz="2400" dirty="0" err="1">
                <a:latin typeface="Calibri"/>
                <a:ea typeface="+mn-lt"/>
                <a:cs typeface="+mn-lt"/>
                <a:sym typeface="Josefin Slab SemiBold"/>
              </a:rPr>
              <a:t>dari</a:t>
            </a:r>
            <a:r>
              <a:rPr lang="en" sz="2400" dirty="0">
                <a:latin typeface="Calibri"/>
                <a:ea typeface="+mn-lt"/>
                <a:cs typeface="+mn-lt"/>
                <a:sym typeface="Josefin Slab SemiBold"/>
              </a:rPr>
              <a:t> data train_preprocess.tsv.txt di </a:t>
            </a:r>
            <a:r>
              <a:rPr lang="en" sz="2400" dirty="0" err="1">
                <a:latin typeface="Calibri"/>
                <a:ea typeface="+mn-lt"/>
                <a:cs typeface="+mn-lt"/>
                <a:sym typeface="Josefin Slab SemiBold"/>
              </a:rPr>
              <a:t>ketahui</a:t>
            </a:r>
            <a:r>
              <a:rPr lang="en" sz="2400" dirty="0">
                <a:latin typeface="Calibri"/>
                <a:ea typeface="+mn-lt"/>
                <a:cs typeface="+mn-lt"/>
                <a:sym typeface="Josefin Slab SemiBold"/>
              </a:rPr>
              <a:t> </a:t>
            </a:r>
            <a:r>
              <a:rPr lang="en" sz="2400" dirty="0" err="1">
                <a:latin typeface="Calibri"/>
                <a:ea typeface="+mn-lt"/>
                <a:cs typeface="+mn-lt"/>
                <a:sym typeface="Josefin Slab SemiBold"/>
              </a:rPr>
              <a:t>bahwa</a:t>
            </a:r>
            <a:r>
              <a:rPr lang="en" sz="2400" dirty="0">
                <a:latin typeface="Calibri"/>
                <a:ea typeface="+mn-lt"/>
                <a:cs typeface="+mn-lt"/>
                <a:sym typeface="Josefin Slab SemiBold"/>
              </a:rPr>
              <a:t>:</a:t>
            </a:r>
            <a:endParaRPr lang="en" sz="2400">
              <a:latin typeface="Calibri"/>
              <a:ea typeface="+mn-lt"/>
              <a:cs typeface="+mn-lt"/>
            </a:endParaRPr>
          </a:p>
          <a:p>
            <a:pPr marL="495300" indent="-342900">
              <a:buAutoNum type="arabicPeriod"/>
            </a:pPr>
            <a:r>
              <a:rPr lang="en" sz="2400" dirty="0">
                <a:latin typeface="Calibri"/>
                <a:cs typeface="Calibri"/>
              </a:rPr>
              <a:t>Dataset </a:t>
            </a:r>
            <a:r>
              <a:rPr lang="en" sz="2400" err="1">
                <a:latin typeface="Calibri"/>
                <a:cs typeface="Calibri"/>
              </a:rPr>
              <a:t>memiliki</a:t>
            </a:r>
            <a:r>
              <a:rPr lang="en" sz="2400" dirty="0">
                <a:latin typeface="Calibri"/>
                <a:cs typeface="Calibri"/>
              </a:rPr>
              <a:t> 11.000 baris dan 2 </a:t>
            </a:r>
            <a:r>
              <a:rPr lang="en" sz="2400" err="1">
                <a:latin typeface="Calibri"/>
                <a:cs typeface="Calibri"/>
              </a:rPr>
              <a:t>kolom</a:t>
            </a:r>
            <a:r>
              <a:rPr lang="en" sz="2400" dirty="0">
                <a:latin typeface="Calibri"/>
                <a:cs typeface="Calibri"/>
              </a:rPr>
              <a:t>.</a:t>
            </a:r>
          </a:p>
          <a:p>
            <a:pPr marL="495300" indent="-342900">
              <a:buAutoNum type="arabicPeriod"/>
            </a:pPr>
            <a:r>
              <a:rPr lang="en" sz="2400" err="1">
                <a:latin typeface="Calibri"/>
                <a:cs typeface="Calibri"/>
              </a:rPr>
              <a:t>Terdapat</a:t>
            </a:r>
            <a:r>
              <a:rPr lang="en" sz="2400" dirty="0">
                <a:latin typeface="Calibri"/>
                <a:cs typeface="Calibri"/>
              </a:rPr>
              <a:t> 3 label </a:t>
            </a:r>
            <a:r>
              <a:rPr lang="en" sz="2400" err="1">
                <a:latin typeface="Calibri"/>
                <a:cs typeface="Calibri"/>
              </a:rPr>
              <a:t>dalam</a:t>
            </a:r>
            <a:r>
              <a:rPr lang="en" sz="2400" dirty="0">
                <a:latin typeface="Calibri"/>
                <a:cs typeface="Calibri"/>
              </a:rPr>
              <a:t> dataset </a:t>
            </a:r>
            <a:r>
              <a:rPr lang="en" sz="2400" err="1">
                <a:latin typeface="Calibri"/>
                <a:cs typeface="Calibri"/>
              </a:rPr>
              <a:t>yaitu</a:t>
            </a:r>
            <a:r>
              <a:rPr lang="en" sz="2400" dirty="0">
                <a:latin typeface="Calibri"/>
                <a:cs typeface="Calibri"/>
              </a:rPr>
              <a:t> positive, negative, dan neutral.</a:t>
            </a:r>
          </a:p>
          <a:p>
            <a:pPr marL="495300" indent="-342900">
              <a:buAutoNum type="arabicPeriod"/>
            </a:pPr>
            <a:r>
              <a:rPr lang="en" sz="2400" dirty="0">
                <a:latin typeface="Calibri"/>
                <a:cs typeface="Calibri"/>
              </a:rPr>
              <a:t>Data tweet yang </a:t>
            </a:r>
            <a:r>
              <a:rPr lang="en" sz="2400" err="1">
                <a:latin typeface="Calibri"/>
                <a:cs typeface="Calibri"/>
              </a:rPr>
              <a:t>berlabel</a:t>
            </a:r>
            <a:r>
              <a:rPr lang="en" sz="2400" dirty="0">
                <a:latin typeface="Calibri"/>
                <a:cs typeface="Calibri"/>
              </a:rPr>
              <a:t> positive </a:t>
            </a:r>
            <a:r>
              <a:rPr lang="en" sz="2400" err="1">
                <a:latin typeface="Calibri"/>
                <a:cs typeface="Calibri"/>
              </a:rPr>
              <a:t>sebanyak</a:t>
            </a:r>
            <a:r>
              <a:rPr lang="en" sz="2400" dirty="0">
                <a:latin typeface="Calibri"/>
                <a:cs typeface="Calibri"/>
              </a:rPr>
              <a:t> 6.416 data, </a:t>
            </a:r>
            <a:r>
              <a:rPr lang="en" sz="2400" err="1">
                <a:latin typeface="Calibri"/>
                <a:cs typeface="Calibri"/>
              </a:rPr>
              <a:t>berlabel</a:t>
            </a:r>
            <a:r>
              <a:rPr lang="en" sz="2400" dirty="0">
                <a:latin typeface="Calibri"/>
                <a:cs typeface="Calibri"/>
              </a:rPr>
              <a:t> negative </a:t>
            </a:r>
            <a:r>
              <a:rPr lang="en" sz="2400" err="1">
                <a:latin typeface="Calibri"/>
                <a:cs typeface="Calibri"/>
              </a:rPr>
              <a:t>sebanyak</a:t>
            </a:r>
            <a:r>
              <a:rPr lang="en" sz="2400" dirty="0">
                <a:latin typeface="Calibri"/>
                <a:cs typeface="Calibri"/>
              </a:rPr>
              <a:t> 3.436 data, dan neutral </a:t>
            </a:r>
            <a:r>
              <a:rPr lang="en" sz="2400" err="1">
                <a:latin typeface="Calibri"/>
                <a:cs typeface="Calibri"/>
              </a:rPr>
              <a:t>sebanyak</a:t>
            </a:r>
            <a:r>
              <a:rPr lang="en" sz="2400" dirty="0">
                <a:latin typeface="Calibri"/>
                <a:cs typeface="Calibri"/>
              </a:rPr>
              <a:t> 1.148 data</a:t>
            </a:r>
          </a:p>
          <a:p>
            <a:pPr marL="495300" indent="-342900">
              <a:buAutoNum type="arabicPeriod"/>
            </a:pPr>
            <a:endParaRPr lang="en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59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sp>
        <p:nvSpPr>
          <p:cNvPr id="6" name="Google Shape;406;p22">
            <a:extLst>
              <a:ext uri="{FF2B5EF4-FFF2-40B4-BE49-F238E27FC236}">
                <a16:creationId xmlns:a16="http://schemas.microsoft.com/office/drawing/2014/main" id="{44CD7A42-33BF-109F-621F-6BC5AA8B8A7C}"/>
              </a:ext>
            </a:extLst>
          </p:cNvPr>
          <p:cNvSpPr txBox="1"/>
          <p:nvPr/>
        </p:nvSpPr>
        <p:spPr>
          <a:xfrm>
            <a:off x="4535107" y="1013875"/>
            <a:ext cx="3127611" cy="61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3200" b="1" dirty="0">
                <a:ea typeface="+mn-lt"/>
                <a:cs typeface="+mn-lt"/>
                <a:sym typeface="Josefin Sans"/>
              </a:rPr>
              <a:t>Cleansing Data</a:t>
            </a:r>
            <a:endParaRPr lang="en-US" dirty="0"/>
          </a:p>
        </p:txBody>
      </p:sp>
      <p:sp>
        <p:nvSpPr>
          <p:cNvPr id="8" name="Google Shape;402;p22">
            <a:extLst>
              <a:ext uri="{FF2B5EF4-FFF2-40B4-BE49-F238E27FC236}">
                <a16:creationId xmlns:a16="http://schemas.microsoft.com/office/drawing/2014/main" id="{CE197913-DF3F-8E72-0D55-C7CBCFEA5699}"/>
              </a:ext>
            </a:extLst>
          </p:cNvPr>
          <p:cNvSpPr txBox="1"/>
          <p:nvPr/>
        </p:nvSpPr>
        <p:spPr>
          <a:xfrm>
            <a:off x="731756" y="1801696"/>
            <a:ext cx="10796461" cy="101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>
                <a:latin typeface="Calibri"/>
                <a:ea typeface="+mn-lt"/>
                <a:cs typeface="+mn-lt"/>
                <a:sym typeface="Josefin Slab SemiBold"/>
              </a:rPr>
              <a:t>Cleansing data </a:t>
            </a:r>
            <a:r>
              <a:rPr lang="en" sz="2400" dirty="0" err="1">
                <a:latin typeface="Calibri"/>
                <a:ea typeface="+mn-lt"/>
                <a:cs typeface="+mn-lt"/>
                <a:sym typeface="Josefin Slab SemiBold"/>
              </a:rPr>
              <a:t>terhadap</a:t>
            </a:r>
            <a:r>
              <a:rPr lang="en" sz="2400" dirty="0">
                <a:latin typeface="Calibri"/>
                <a:ea typeface="+mn-lt"/>
                <a:cs typeface="+mn-lt"/>
                <a:sym typeface="Josefin Slab SemiBold"/>
              </a:rPr>
              <a:t> </a:t>
            </a:r>
            <a:r>
              <a:rPr lang="en" sz="2400" dirty="0">
                <a:ea typeface="+mn-lt"/>
                <a:cs typeface="+mn-lt"/>
                <a:sym typeface="Josefin Slab SemiBold"/>
              </a:rPr>
              <a:t>data train_preprocess.tsv.txt </a:t>
            </a:r>
            <a:r>
              <a:rPr lang="en" sz="2400" dirty="0" err="1">
                <a:ea typeface="+mn-lt"/>
                <a:cs typeface="+mn-lt"/>
                <a:sym typeface="Josefin Slab SemiBold"/>
              </a:rPr>
              <a:t>menggunakan</a:t>
            </a:r>
            <a:r>
              <a:rPr lang="en" sz="2400" dirty="0">
                <a:ea typeface="+mn-lt"/>
                <a:cs typeface="+mn-lt"/>
                <a:sym typeface="Josefin Slab SemiBold"/>
              </a:rPr>
              <a:t> pandas dan regex</a:t>
            </a:r>
            <a:endParaRPr lang="en-US" dirty="0" err="1">
              <a:latin typeface="Calibri"/>
              <a:ea typeface="+mn-lt"/>
              <a:cs typeface="+mn-lt"/>
              <a:sym typeface="Josefin Slab SemiBold"/>
            </a:endParaRPr>
          </a:p>
          <a:p>
            <a:pPr marL="152400"/>
            <a:endParaRPr lang="en" sz="2400" dirty="0">
              <a:cs typeface="Calibri"/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5C0B6E-9097-80B1-29A1-3136DFE48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577" y="3454540"/>
            <a:ext cx="8636000" cy="2267512"/>
          </a:xfrm>
          <a:prstGeom prst="rect">
            <a:avLst/>
          </a:prstGeom>
        </p:spPr>
      </p:pic>
      <p:pic>
        <p:nvPicPr>
          <p:cNvPr id="11" name="Picture 10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F411F682-50FF-F7D3-BBC4-E37FD124F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048" y="5931041"/>
            <a:ext cx="5609772" cy="676401"/>
          </a:xfrm>
          <a:prstGeom prst="rect">
            <a:avLst/>
          </a:prstGeom>
        </p:spPr>
      </p:pic>
      <p:sp>
        <p:nvSpPr>
          <p:cNvPr id="12" name="Google Shape;402;p22">
            <a:extLst>
              <a:ext uri="{FF2B5EF4-FFF2-40B4-BE49-F238E27FC236}">
                <a16:creationId xmlns:a16="http://schemas.microsoft.com/office/drawing/2014/main" id="{36F83CA5-F091-1506-C1FF-4BCC3B639A2E}"/>
              </a:ext>
            </a:extLst>
          </p:cNvPr>
          <p:cNvSpPr txBox="1"/>
          <p:nvPr/>
        </p:nvSpPr>
        <p:spPr>
          <a:xfrm>
            <a:off x="717240" y="2803181"/>
            <a:ext cx="3365148" cy="65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>
                <a:highlight>
                  <a:srgbClr val="FFFF00"/>
                </a:highlight>
                <a:latin typeface="Calibri"/>
                <a:ea typeface="+mn-lt"/>
                <a:cs typeface="+mn-lt"/>
                <a:sym typeface="Josefin Slab SemiBold"/>
              </a:rPr>
              <a:t>Cleansing Function: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7631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pic>
        <p:nvPicPr>
          <p:cNvPr id="2" name="Picture 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938DD5C-186A-C8D8-5E8A-39516C64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54" y="2815544"/>
            <a:ext cx="11737521" cy="2467882"/>
          </a:xfrm>
          <a:prstGeom prst="rect">
            <a:avLst/>
          </a:prstGeom>
        </p:spPr>
      </p:pic>
      <p:sp>
        <p:nvSpPr>
          <p:cNvPr id="6" name="Google Shape;402;p22">
            <a:extLst>
              <a:ext uri="{FF2B5EF4-FFF2-40B4-BE49-F238E27FC236}">
                <a16:creationId xmlns:a16="http://schemas.microsoft.com/office/drawing/2014/main" id="{D2099372-E12C-295C-6080-CF2DF4FD3429}"/>
              </a:ext>
            </a:extLst>
          </p:cNvPr>
          <p:cNvSpPr txBox="1"/>
          <p:nvPr/>
        </p:nvSpPr>
        <p:spPr>
          <a:xfrm>
            <a:off x="731756" y="1801696"/>
            <a:ext cx="10796461" cy="101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endParaRPr lang="en" sz="2400" dirty="0">
              <a:cs typeface="Calibri"/>
            </a:endParaRPr>
          </a:p>
        </p:txBody>
      </p:sp>
      <p:sp>
        <p:nvSpPr>
          <p:cNvPr id="8" name="Google Shape;402;p22">
            <a:extLst>
              <a:ext uri="{FF2B5EF4-FFF2-40B4-BE49-F238E27FC236}">
                <a16:creationId xmlns:a16="http://schemas.microsoft.com/office/drawing/2014/main" id="{21156C3D-7AEB-1C3F-6F1E-10596A7DB97E}"/>
              </a:ext>
            </a:extLst>
          </p:cNvPr>
          <p:cNvSpPr txBox="1"/>
          <p:nvPr/>
        </p:nvSpPr>
        <p:spPr>
          <a:xfrm>
            <a:off x="731754" y="1656553"/>
            <a:ext cx="3365148" cy="65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>
                <a:highlight>
                  <a:srgbClr val="FFFF00"/>
                </a:highlight>
                <a:latin typeface="Calibri"/>
                <a:ea typeface="+mn-lt"/>
                <a:cs typeface="+mn-lt"/>
                <a:sym typeface="Josefin Slab SemiBold"/>
              </a:rPr>
              <a:t>Cleansing Result: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4049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8C5B8A-43A3-5EAF-0AFF-104C00B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66" y="597"/>
            <a:ext cx="12203501" cy="6902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BADFC-37BA-35BA-48B2-CE5C876B87ED}"/>
              </a:ext>
            </a:extLst>
          </p:cNvPr>
          <p:cNvSpPr txBox="1">
            <a:spLocks/>
          </p:cNvSpPr>
          <p:nvPr/>
        </p:nvSpPr>
        <p:spPr>
          <a:xfrm>
            <a:off x="180095" y="63076"/>
            <a:ext cx="3170738" cy="977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HASIL </a:t>
            </a:r>
            <a:endParaRPr lang="en-US">
              <a:solidFill>
                <a:srgbClr val="000000"/>
              </a:solidFill>
              <a:latin typeface="Calibri Light" panose="020F0302020204030204"/>
              <a:ea typeface="+mj-lt"/>
              <a:cs typeface="+mj-lt"/>
            </a:endParaRPr>
          </a:p>
          <a:p>
            <a:r>
              <a:rPr lang="en-GB" sz="2800" b="1">
                <a:solidFill>
                  <a:srgbClr val="5D0E99"/>
                </a:solidFill>
                <a:latin typeface="Arial Nova"/>
                <a:ea typeface="+mj-lt"/>
                <a:cs typeface="+mj-lt"/>
              </a:rPr>
              <a:t>ANALISIS</a:t>
            </a:r>
            <a:endParaRPr lang="en-US">
              <a:cs typeface="Calibri Light"/>
            </a:endParaRPr>
          </a:p>
        </p:txBody>
      </p:sp>
      <p:sp>
        <p:nvSpPr>
          <p:cNvPr id="4" name="Google Shape;406;p22">
            <a:extLst>
              <a:ext uri="{FF2B5EF4-FFF2-40B4-BE49-F238E27FC236}">
                <a16:creationId xmlns:a16="http://schemas.microsoft.com/office/drawing/2014/main" id="{075F2120-DAA7-B344-1C43-B7FF1E1DCFF3}"/>
              </a:ext>
            </a:extLst>
          </p:cNvPr>
          <p:cNvSpPr txBox="1"/>
          <p:nvPr/>
        </p:nvSpPr>
        <p:spPr>
          <a:xfrm>
            <a:off x="4535107" y="1013875"/>
            <a:ext cx="3127611" cy="61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3200" b="1" dirty="0">
                <a:ea typeface="+mn-lt"/>
                <a:cs typeface="+mn-lt"/>
                <a:sym typeface="Josefin Sans"/>
              </a:rPr>
              <a:t>Neural Network</a:t>
            </a:r>
            <a:endParaRPr lang="en-US" dirty="0"/>
          </a:p>
        </p:txBody>
      </p:sp>
      <p:sp>
        <p:nvSpPr>
          <p:cNvPr id="9" name="Google Shape;402;p22">
            <a:extLst>
              <a:ext uri="{FF2B5EF4-FFF2-40B4-BE49-F238E27FC236}">
                <a16:creationId xmlns:a16="http://schemas.microsoft.com/office/drawing/2014/main" id="{31558853-640D-8610-BCE6-0E7EC1D1A751}"/>
              </a:ext>
            </a:extLst>
          </p:cNvPr>
          <p:cNvSpPr txBox="1"/>
          <p:nvPr/>
        </p:nvSpPr>
        <p:spPr>
          <a:xfrm>
            <a:off x="1537297" y="2062954"/>
            <a:ext cx="9330519" cy="99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algn="ctr"/>
            <a:r>
              <a:rPr lang="en" sz="2400" err="1">
                <a:ea typeface="+mn-lt"/>
                <a:cs typeface="+mn-lt"/>
              </a:rPr>
              <a:t>Untuk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err="1">
                <a:ea typeface="+mn-lt"/>
                <a:cs typeface="+mn-lt"/>
              </a:rPr>
              <a:t>mengubah</a:t>
            </a:r>
            <a:r>
              <a:rPr lang="en" sz="2400" dirty="0">
                <a:ea typeface="+mn-lt"/>
                <a:cs typeface="+mn-lt"/>
              </a:rPr>
              <a:t> text </a:t>
            </a:r>
            <a:r>
              <a:rPr lang="en" sz="2400" err="1">
                <a:ea typeface="+mn-lt"/>
                <a:cs typeface="+mn-lt"/>
              </a:rPr>
              <a:t>menjadi</a:t>
            </a:r>
            <a:r>
              <a:rPr lang="en" sz="2400" dirty="0">
                <a:ea typeface="+mn-lt"/>
                <a:cs typeface="+mn-lt"/>
              </a:rPr>
              <a:t> vector, kami </a:t>
            </a:r>
            <a:r>
              <a:rPr lang="en" sz="2400" err="1">
                <a:ea typeface="+mn-lt"/>
                <a:cs typeface="+mn-lt"/>
              </a:rPr>
              <a:t>menggunakan</a:t>
            </a:r>
            <a:r>
              <a:rPr lang="en" sz="2400" dirty="0">
                <a:ea typeface="+mn-lt"/>
                <a:cs typeface="+mn-lt"/>
              </a:rPr>
              <a:t> feature extraction </a:t>
            </a:r>
            <a:r>
              <a:rPr lang="en" sz="2400" err="1">
                <a:ea typeface="+mn-lt"/>
                <a:cs typeface="+mn-lt"/>
              </a:rPr>
              <a:t>dengan</a:t>
            </a:r>
            <a:r>
              <a:rPr lang="en" sz="2400" dirty="0">
                <a:ea typeface="+mn-lt"/>
                <a:cs typeface="+mn-lt"/>
              </a:rPr>
              <a:t> function </a:t>
            </a:r>
            <a:r>
              <a:rPr lang="en" sz="2400" err="1">
                <a:ea typeface="+mn-lt"/>
                <a:cs typeface="+mn-lt"/>
              </a:rPr>
              <a:t>sebagai</a:t>
            </a:r>
            <a:r>
              <a:rPr lang="en" sz="2400" dirty="0">
                <a:ea typeface="+mn-lt"/>
                <a:cs typeface="+mn-lt"/>
              </a:rPr>
              <a:t> </a:t>
            </a:r>
            <a:r>
              <a:rPr lang="en" sz="2400" err="1">
                <a:ea typeface="+mn-lt"/>
                <a:cs typeface="+mn-lt"/>
              </a:rPr>
              <a:t>berikut</a:t>
            </a:r>
            <a:r>
              <a:rPr lang="en" sz="2400" dirty="0">
                <a:ea typeface="+mn-lt"/>
                <a:cs typeface="+mn-lt"/>
              </a:rPr>
              <a:t>: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776E74-C1D2-7260-04C4-8D127A82E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296" y="3069223"/>
            <a:ext cx="6096000" cy="1193101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9D32F84-1A76-680A-3F90-5E7135A83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548" y="4412379"/>
            <a:ext cx="6096000" cy="2214413"/>
          </a:xfrm>
          <a:prstGeom prst="rect">
            <a:avLst/>
          </a:prstGeom>
        </p:spPr>
      </p:pic>
      <p:sp>
        <p:nvSpPr>
          <p:cNvPr id="13" name="Google Shape;402;p22">
            <a:extLst>
              <a:ext uri="{FF2B5EF4-FFF2-40B4-BE49-F238E27FC236}">
                <a16:creationId xmlns:a16="http://schemas.microsoft.com/office/drawing/2014/main" id="{A966CD15-7660-46BC-6057-060CD8E314B2}"/>
              </a:ext>
            </a:extLst>
          </p:cNvPr>
          <p:cNvSpPr txBox="1"/>
          <p:nvPr/>
        </p:nvSpPr>
        <p:spPr>
          <a:xfrm>
            <a:off x="550326" y="1460612"/>
            <a:ext cx="3307090" cy="61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/>
            <a:r>
              <a:rPr lang="en" sz="2400" dirty="0">
                <a:highlight>
                  <a:srgbClr val="FFFF00"/>
                </a:highlight>
                <a:cs typeface="Calibri"/>
              </a:rPr>
              <a:t>1. Feature Extraction</a:t>
            </a:r>
            <a:endParaRPr lang="en-US" dirty="0">
              <a:highlight>
                <a:srgbClr val="FFFF00"/>
              </a:highligh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0520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RUMUSAN MASALAH</vt:lpstr>
      <vt:lpstr>TUJUAN  ANALISA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1167</cp:revision>
  <dcterms:created xsi:type="dcterms:W3CDTF">2023-11-29T13:58:04Z</dcterms:created>
  <dcterms:modified xsi:type="dcterms:W3CDTF">2024-03-04T10:25:37Z</dcterms:modified>
</cp:coreProperties>
</file>